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31_C648070E.xml" ContentType="application/vnd.ms-powerpoint.comment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3_72F042B6.xml" ContentType="application/vnd.ms-powerpoint.comments+xml"/>
  <Override PartName="/ppt/comments/modernComment_107_126B06D0.xml" ContentType="application/vnd.ms-powerpoint.comments+xml"/>
  <Override PartName="/ppt/comments/modernComment_108_3220A83A.xml" ContentType="application/vnd.ms-powerpoint.comments+xml"/>
  <Override PartName="/ppt/notesSlides/notesSlide4.xml" ContentType="application/vnd.openxmlformats-officedocument.presentationml.notesSlide+xml"/>
  <Override PartName="/ppt/comments/modernComment_109_1324FF05.xml" ContentType="application/vnd.ms-powerpoint.comments+xml"/>
  <Override PartName="/ppt/theme/themeOverride1.xml" ContentType="application/vnd.openxmlformats-officedocument.themeOverride+xml"/>
  <Override PartName="/ppt/comments/modernComment_10B_9ADBF534.xml" ContentType="application/vnd.ms-powerpoint.comments+xml"/>
  <Override PartName="/ppt/notesSlides/notesSlide5.xml" ContentType="application/vnd.openxmlformats-officedocument.presentationml.notesSlide+xml"/>
  <Override PartName="/ppt/comments/modernComment_10E_CCCA5DBB.xml" ContentType="application/vnd.ms-powerpoint.comments+xml"/>
  <Override PartName="/ppt/comments/modernComment_134_74AE4C3E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6"/>
  </p:notesMasterIdLst>
  <p:sldIdLst>
    <p:sldId id="256" r:id="rId5"/>
    <p:sldId id="317" r:id="rId6"/>
    <p:sldId id="318" r:id="rId7"/>
    <p:sldId id="320" r:id="rId8"/>
    <p:sldId id="305" r:id="rId9"/>
    <p:sldId id="314" r:id="rId10"/>
    <p:sldId id="319" r:id="rId11"/>
    <p:sldId id="259" r:id="rId12"/>
    <p:sldId id="322" r:id="rId13"/>
    <p:sldId id="263" r:id="rId14"/>
    <p:sldId id="264" r:id="rId15"/>
    <p:sldId id="309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3" r:id="rId24"/>
    <p:sldId id="304" r:id="rId25"/>
    <p:sldId id="308" r:id="rId26"/>
    <p:sldId id="310" r:id="rId27"/>
    <p:sldId id="272" r:id="rId28"/>
    <p:sldId id="260" r:id="rId29"/>
    <p:sldId id="306" r:id="rId30"/>
    <p:sldId id="278" r:id="rId31"/>
    <p:sldId id="274" r:id="rId32"/>
    <p:sldId id="275" r:id="rId33"/>
    <p:sldId id="276" r:id="rId34"/>
    <p:sldId id="277" r:id="rId35"/>
    <p:sldId id="307" r:id="rId36"/>
    <p:sldId id="329" r:id="rId37"/>
    <p:sldId id="321" r:id="rId38"/>
    <p:sldId id="324" r:id="rId39"/>
    <p:sldId id="325" r:id="rId40"/>
    <p:sldId id="258" r:id="rId41"/>
    <p:sldId id="282" r:id="rId42"/>
    <p:sldId id="326" r:id="rId43"/>
    <p:sldId id="281" r:id="rId44"/>
    <p:sldId id="285" r:id="rId45"/>
    <p:sldId id="286" r:id="rId46"/>
    <p:sldId id="327" r:id="rId47"/>
    <p:sldId id="328" r:id="rId48"/>
    <p:sldId id="291" r:id="rId49"/>
    <p:sldId id="292" r:id="rId50"/>
    <p:sldId id="287" r:id="rId51"/>
    <p:sldId id="288" r:id="rId52"/>
    <p:sldId id="289" r:id="rId53"/>
    <p:sldId id="293" r:id="rId54"/>
    <p:sldId id="323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1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3BE7141-DBBE-4003-578E-AEA96F8ECDF6}" name="Konstantin Ivanov" initials="KI" userId="S::konstantin.ivanov@zastrpay.com::2de68325-6575-4254-8238-e77c36e2d087" providerId="AD"/>
  <p188:author id="{FA3F2590-7F45-C479-42CD-DE6799CB30C9}" name="Deyan Petrov" initials="DP" userId="S::deyan.petrov@zastrpay.com::ea16e19c-3b07-40d0-9ee9-2497f7094f1a" providerId="AD"/>
  <p188:author id="{D1BF40E8-20AB-DEAE-9850-B7FE7B428FE3}" name="Andriy Horen" initials="" userId="S::andriy.horen@zastrpay.com::12408f57-b527-4bb2-92f0-ec7fd1c1b5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B8ABB9-C791-8485-6E7F-7454FD55D9AE}" v="393" dt="2025-03-04T16:00:26.382"/>
    <p1510:client id="{7A24D243-39E7-7D88-87C9-AE8CB460F44A}" v="542" dt="2025-03-05T12:04:57.796"/>
    <p1510:client id="{C5837BE6-80D3-827D-1026-0133A8D74425}" v="1" dt="2025-03-03T19:25:00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omments/modernComment_103_72F042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471165-E11B-49C8-A1C0-B37463348A42}" authorId="{C3BE7141-DBBE-4003-578E-AEA96F8ECDF6}" created="2024-12-10T14:11:11.48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28348342" sldId="259"/>
      <ac:spMk id="3" creationId="{7B4528EC-60BF-1F56-BA08-3F837CFF48EC}"/>
      <ac:txMk cp="201" len="28">
        <ac:context len="565" hash="4002843347"/>
      </ac:txMk>
    </ac:txMkLst>
    <p188:pos x="4258733" y="1765300"/>
    <p188:replyLst>
      <p188:reply id="{A4BD16E5-97DA-4DC9-A0BE-2FBC16C9D01C}" authorId="{C3BE7141-DBBE-4003-578E-AEA96F8ECDF6}" created="2024-12-10T14:13:24.900">
        <p188:txBody>
          <a:bodyPr/>
          <a:lstStyle/>
          <a:p>
            <a:r>
              <a:rPr lang="en-US"/>
              <a:t>"Domain errors instead of exceptions"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4-12-13T15:54:48.418" authorId="{FA3F2590-7F45-C479-42CD-DE6799CB30C9}"/>
              </p223:rxn>
            </p223:reactions>
          </p:ext>
        </p188:extLst>
      </p188:reply>
    </p188:replyLst>
    <p188:txBody>
      <a:bodyPr/>
      <a:lstStyle/>
      <a:p>
        <a:r>
          <a:rPr lang="en-US"/>
          <a:t>Maybe also we can mention somewhere, that in contrast to "usual" c# flow when any error = exception, we throw exception in very rare case and usually all the errors are treated in bindError etc. So, we have no null reference exception coming from our code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3T15:54:50.621" authorId="{FA3F2590-7F45-C479-42CD-DE6799CB30C9}"/>
          </p223:rxn>
        </p223:reactions>
      </p:ext>
    </p188:extLst>
  </p188:cm>
</p188:cmLst>
</file>

<file path=ppt/comments/modernComment_107_126B06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F0BB30-0AB3-42D8-B034-F8148CC74EB1}" authorId="{C3BE7141-DBBE-4003-578E-AEA96F8ECDF6}" status="resolved" created="2024-12-10T14:34:22.532" complete="100000">
    <pc:sldMkLst xmlns:pc="http://schemas.microsoft.com/office/powerpoint/2013/main/command">
      <pc:docMk/>
      <pc:sldMk cId="309003984" sldId="263"/>
    </pc:sldMkLst>
    <p188:txBody>
      <a:bodyPr/>
      <a:lstStyle/>
      <a:p>
        <a:r>
          <a:rPr lang="en-US"/>
          <a:t>Just a thought, that maybe somebody can formulate better:
We develop backend, that handles http request/responses. In general, HTTP follows the functional programming paradigm =&gt; it is rather functional than OOP. We got http request, apply n function to it and as a result we return http response -&gt; very functional. So, it's better to use then functional approach. We don't need OOP things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7T10:03:17.124" authorId="{FA3F2590-7F45-C479-42CD-DE6799CB30C9}"/>
          </p223:rxn>
        </p223:reactions>
      </p:ext>
    </p188:extLst>
  </p188:cm>
  <p188:cm id="{5F35CD93-0991-495A-8389-654B97DDB0C3}" authorId="{FA3F2590-7F45-C479-42CD-DE6799CB30C9}" created="2025-01-22T08:28:33.0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9003984" sldId="263"/>
      <ac:spMk id="3" creationId="{7B4528EC-60BF-1F56-BA08-3F837CFF48EC}"/>
      <ac:txMk cp="391" len="42">
        <ac:context len="493" hash="3859733844"/>
      </ac:txMk>
    </ac:txMkLst>
    <p188:pos x="8178297" y="3561029"/>
    <p188:txBody>
      <a:bodyPr/>
      <a:lstStyle/>
      <a:p>
        <a:r>
          <a:rPr lang="en-US"/>
          <a:t>"This is How FP Made Me Understand Design Patterns Better" - https://youtu.be/2UNAMhhh6n0?si=BP_ry1dn2NKai7HY
https://fsharpforfunandprofit.com/fppatterns/ </a:t>
        </a:r>
      </a:p>
    </p188:txBody>
  </p188:cm>
</p188:cmLst>
</file>

<file path=ppt/comments/modernComment_108_3220A8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5CE21B-0E38-4073-96BB-FAE8872B0988}" authorId="{C3BE7141-DBBE-4003-578E-AEA96F8ECDF6}" created="2024-12-10T13:55:05.466">
    <pc:sldMkLst xmlns:pc="http://schemas.microsoft.com/office/powerpoint/2013/main/command">
      <pc:docMk/>
      <pc:sldMk cId="841001018" sldId="264"/>
    </pc:sldMkLst>
    <p188:txBody>
      <a:bodyPr/>
      <a:lstStyle/>
      <a:p>
        <a:r>
          <a:rPr lang="en-US"/>
          <a:t>As an idea present on left hand side some example of C# typical project (maybe some example provided by microsoft/azure?) and on right hand side F# where everything is bottom up and no need to jump between different projects, interfaces etc</a:t>
        </a:r>
      </a:p>
    </p188:txBody>
  </p188:cm>
</p188:cmLst>
</file>

<file path=ppt/comments/modernComment_109_1324FF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3DE2C7-8896-4C57-A0EC-F2B84044B606}" authorId="{C3BE7141-DBBE-4003-578E-AEA96F8ECDF6}" created="2024-12-10T13:56:02.501">
    <pc:sldMkLst xmlns:pc="http://schemas.microsoft.com/office/powerpoint/2013/main/command">
      <pc:docMk/>
      <pc:sldMk cId="321191685" sldId="265"/>
    </pc:sldMkLst>
    <p188:replyLst>
      <p188:reply id="{99F9ED8F-A955-42DB-82C3-B3017B423B1E}" authorId="{FA3F2590-7F45-C479-42CD-DE6799CB30C9}" created="2024-12-11T07:28:07.737">
        <p188:txBody>
          <a:bodyPr/>
          <a:lstStyle/>
          <a:p>
            <a:r>
              <a:rPr lang="en-US"/>
              <a:t>Makes sense, but I think the important point is the separation, which sometimes does not happen, developers mix up pure code within impure functions, instead of extracting it</a:t>
            </a:r>
          </a:p>
        </p188:txBody>
      </p188:reply>
    </p188:replyLst>
    <p188:txBody>
      <a:bodyPr/>
      <a:lstStyle/>
      <a:p>
        <a:r>
          <a:rPr lang="en-US"/>
          <a:t>An idea if make sense present few very simple block of codes. Question to audience "What do you think is this block pure or impure"?</a:t>
        </a:r>
      </a:p>
    </p188:txBody>
  </p188:cm>
</p188:cmLst>
</file>

<file path=ppt/comments/modernComment_10B_9ADBF5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C5495A-9A01-374D-9D64-CC2D81E6227F}" authorId="{FA3F2590-7F45-C479-42CD-DE6799CB30C9}" created="2025-01-25T20:10:21.31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98106420" sldId="267"/>
      <ac:spMk id="2" creationId="{7F76AE77-6E5A-1BAE-81B7-39F023E2E056}"/>
      <ac:txMk cp="0" len="29">
        <ac:context len="30" hash="1301268080"/>
      </ac:txMk>
    </ac:txMkLst>
    <p188:pos x="6056509" y="515903"/>
    <p188:txBody>
      <a:bodyPr/>
      <a:lstStyle/>
      <a:p>
        <a:r>
          <a:rPr lang="en-US"/>
          <a:t>Typed Stack Traces (TST) goes step further, see https://rm4n0s.github.io/posts/7-the-untouched-goldmine-of-fsharp/
</a:t>
        </a:r>
      </a:p>
    </p188:txBody>
  </p188:cm>
  <p188:cm id="{5D97033D-5F35-7140-8DA0-9F8E952D4039}" authorId="{FA3F2590-7F45-C479-42CD-DE6799CB30C9}" created="2025-01-25T20:20:32.88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98106420" sldId="267"/>
      <ac:spMk id="3" creationId="{7B4528EC-60BF-1F56-BA08-3F837CFF48EC}"/>
    </ac:deMkLst>
    <p188:replyLst/>
    <p188:txBody>
      <a:bodyPr/>
      <a:lstStyle/>
      <a:p>
        <a:r>
          <a:rPr lang="en-US"/>
          <a:t>[@Konstantin Ivanov], [@Andriy Horen], here we need to show some source code demonstrating how we map errors from inner functions to parent functions (Api.Errors for Api.Functions)</a:t>
        </a:r>
      </a:p>
    </p188:txBody>
  </p188:cm>
  <p188:cm id="{0D01B5F2-D429-4634-B190-5BB6AA35285A}" authorId="{FA3F2590-7F45-C479-42CD-DE6799CB30C9}" created="2025-01-26T14:15:55.998">
    <pc:sldMkLst xmlns:pc="http://schemas.microsoft.com/office/powerpoint/2013/main/command">
      <pc:docMk/>
      <pc:sldMk cId="2598106420" sldId="267"/>
    </pc:sldMkLst>
    <p188:txBody>
      <a:bodyPr/>
      <a:lstStyle/>
      <a:p>
        <a:r>
          <a:rPr lang="en-US"/>
          <a:t>Also another blog post discussing this topic came out during the weekend: https://www.compositional-it.com/news-blog/mastering-results-how-to-handle-domain-errors-elegantly/</a:t>
        </a:r>
      </a:p>
    </p188:txBody>
  </p188:cm>
</p188:cmLst>
</file>

<file path=ppt/comments/modernComment_10E_CCCA5D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AA0C75-F2C6-4C45-8331-DF17ABBA2D08}" authorId="{FA3F2590-7F45-C479-42CD-DE6799CB30C9}" created="2025-01-25T13:18:11.71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35814331" sldId="270"/>
      <ac:spMk id="3" creationId="{7B4528EC-60BF-1F56-BA08-3F837CFF48EC}"/>
      <ac:txMk cp="267" len="104">
        <ac:context len="372" hash="2210371170"/>
      </ac:txMk>
    </ac:txMkLst>
    <p188:pos x="3544018" y="3741707"/>
    <p188:txBody>
      <a:bodyPr/>
      <a:lstStyle/>
      <a:p>
        <a:r>
          <a:rPr lang="en-US"/>
          <a:t>https://github.com/dotnet/aspnetcore/issues/53219#issuecomment-1921960530</a:t>
        </a:r>
      </a:p>
    </p188:txBody>
  </p188:cm>
</p188:cmLst>
</file>

<file path=ppt/comments/modernComment_131_C64807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3F9CC2-F9CD-4471-B438-E2A4E7DEBCA6}" authorId="{C3BE7141-DBBE-4003-578E-AEA96F8ECDF6}" status="resolved" created="2024-12-10T13:46:05.89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26609166" sldId="305"/>
      <ac:spMk id="3" creationId="{A02C8593-43CB-AE7B-AE4F-6B4CD515749A}"/>
      <ac:txMk cp="303">
        <ac:context len="380" hash="661649255"/>
      </ac:txMk>
    </ac:txMkLst>
    <p188:pos x="3915833" y="3094566"/>
    <p188:txBody>
      <a:bodyPr/>
      <a:lstStyle/>
      <a:p>
        <a:r>
          <a:rPr lang="en-US"/>
          <a:t>Also important "No project managers" ;)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0T14:10:19.169" authorId="{FA3F2590-7F45-C479-42CD-DE6799CB30C9}"/>
          </p223:rxn>
        </p223:reactions>
      </p:ext>
    </p188:extLst>
  </p188:cm>
</p188:cmLst>
</file>

<file path=ppt/comments/modernComment_134_74AE4C3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70464F-4C2D-4809-827A-1FB552C88C3A}" authorId="{C3BE7141-DBBE-4003-578E-AEA96F8ECDF6}" created="2024-12-10T14:11:11.48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57579838" sldId="308"/>
      <ac:spMk id="3" creationId="{7B4528EC-60BF-1F56-BA08-3F837CFF48EC}"/>
      <ac:txMk cp="0">
        <ac:context len="160" hash="453655276"/>
      </ac:txMk>
    </ac:txMkLst>
    <p188:pos x="4258733" y="1765300"/>
    <p188:replyLst>
      <p188:reply id="{A4BD16E5-97DA-4DC9-A0BE-2FBC16C9D01C}" authorId="{C3BE7141-DBBE-4003-578E-AEA96F8ECDF6}" created="2024-12-10T14:13:24.900">
        <p188:txBody>
          <a:bodyPr/>
          <a:lstStyle/>
          <a:p>
            <a:r>
              <a:rPr lang="en-US"/>
              <a:t>"Domain errors instead of exceptions"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4-12-13T15:54:48.418" authorId="{FA3F2590-7F45-C479-42CD-DE6799CB30C9}"/>
              </p223:rxn>
            </p223:reactions>
          </p:ext>
        </p188:extLst>
      </p188:reply>
    </p188:replyLst>
    <p188:txBody>
      <a:bodyPr/>
      <a:lstStyle/>
      <a:p>
        <a:r>
          <a:rPr lang="en-US"/>
          <a:t>Maybe also we can mention somewhere, that in contrast to "usual" c# flow when any error = exception, we throw exception in very rare case and usually all the errors are treated in bindError etc. So, we have no null reference exception coming from our code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3T15:54:50.621" authorId="{FA3F2590-7F45-C479-42CD-DE6799CB30C9}"/>
          </p223:rxn>
        </p223:reaction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71800-AAE2-44F0-8806-8B3BF215B937}" type="doc">
      <dgm:prSet loTypeId="urn:microsoft.com/office/officeart/2005/8/layout/hierarchy4" loCatId="hierarchy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6F7D05B-62B8-4576-B5D3-07EC00F8E3E2}">
      <dgm:prSet/>
      <dgm:spPr/>
      <dgm:t>
        <a:bodyPr/>
        <a:lstStyle/>
        <a:p>
          <a:pPr rtl="0"/>
          <a:r>
            <a:rPr lang="en-US" b="1">
              <a:latin typeface="Aptos Display" panose="020F0302020204030204"/>
            </a:rPr>
            <a:t>.</a:t>
          </a:r>
          <a:r>
            <a:rPr lang="en-US" b="1"/>
            <a:t>sln </a:t>
          </a:r>
          <a:r>
            <a:rPr lang="en-US"/>
            <a:t>files </a:t>
          </a:r>
          <a:r>
            <a:rPr lang="en-US" b="1"/>
            <a:t>36</a:t>
          </a:r>
        </a:p>
      </dgm:t>
    </dgm:pt>
    <dgm:pt modelId="{6A3C4E02-71E1-41AE-96F5-CB668F59D0F6}" type="parTrans" cxnId="{44FB5553-A97D-48F3-A72D-97F08DD822A8}">
      <dgm:prSet/>
      <dgm:spPr/>
      <dgm:t>
        <a:bodyPr/>
        <a:lstStyle/>
        <a:p>
          <a:endParaRPr lang="en-US"/>
        </a:p>
      </dgm:t>
    </dgm:pt>
    <dgm:pt modelId="{C0B1761B-2504-46C0-8099-281FCFFACD96}" type="sibTrans" cxnId="{44FB5553-A97D-48F3-A72D-97F08DD822A8}">
      <dgm:prSet/>
      <dgm:spPr/>
      <dgm:t>
        <a:bodyPr/>
        <a:lstStyle/>
        <a:p>
          <a:endParaRPr lang="en-US"/>
        </a:p>
      </dgm:t>
    </dgm:pt>
    <dgm:pt modelId="{5C42958B-70DC-46FC-8633-01F3892D2906}">
      <dgm:prSet/>
      <dgm:spPr/>
      <dgm:t>
        <a:bodyPr/>
        <a:lstStyle/>
        <a:p>
          <a:pPr rtl="0"/>
          <a:r>
            <a:rPr lang="en-US" b="1">
              <a:latin typeface="Aptos Display" panose="020F0302020204030204"/>
            </a:rPr>
            <a:t>.</a:t>
          </a:r>
          <a:r>
            <a:rPr lang="en-US" b="1"/>
            <a:t>fsproj </a:t>
          </a:r>
          <a:r>
            <a:rPr lang="en-US"/>
            <a:t>files </a:t>
          </a:r>
          <a:r>
            <a:rPr lang="en-US" b="1"/>
            <a:t>333</a:t>
          </a:r>
        </a:p>
      </dgm:t>
    </dgm:pt>
    <dgm:pt modelId="{226C7410-71C2-4642-82CF-49E9592DECB1}" type="parTrans" cxnId="{D9041230-10D0-46FA-9A88-0F89215D967D}">
      <dgm:prSet/>
      <dgm:spPr/>
      <dgm:t>
        <a:bodyPr/>
        <a:lstStyle/>
        <a:p>
          <a:endParaRPr lang="en-US"/>
        </a:p>
      </dgm:t>
    </dgm:pt>
    <dgm:pt modelId="{657AC05C-E3E1-48B5-87C6-1AEB11F400B7}" type="sibTrans" cxnId="{D9041230-10D0-46FA-9A88-0F89215D967D}">
      <dgm:prSet/>
      <dgm:spPr/>
      <dgm:t>
        <a:bodyPr/>
        <a:lstStyle/>
        <a:p>
          <a:endParaRPr lang="en-US"/>
        </a:p>
      </dgm:t>
    </dgm:pt>
    <dgm:pt modelId="{0E0F8A4C-59CC-4B53-8A2D-612F4A73E9A6}">
      <dgm:prSet/>
      <dgm:spPr/>
      <dgm:t>
        <a:bodyPr/>
        <a:lstStyle/>
        <a:p>
          <a:pPr rtl="0"/>
          <a:r>
            <a:rPr lang="en-US" b="1">
              <a:latin typeface="Aptos Display" panose="020F0302020204030204"/>
            </a:rPr>
            <a:t> .</a:t>
          </a:r>
          <a:r>
            <a:rPr lang="en-US" b="1"/>
            <a:t>fs </a:t>
          </a:r>
          <a:r>
            <a:rPr lang="en-US"/>
            <a:t>files</a:t>
          </a:r>
          <a:br>
            <a:rPr lang="en-US">
              <a:latin typeface="Aptos Display" panose="020F0302020204030204"/>
            </a:rPr>
          </a:br>
          <a:r>
            <a:rPr lang="en-US">
              <a:latin typeface="Aptos Display" panose="020F0302020204030204"/>
            </a:rPr>
            <a:t> </a:t>
          </a:r>
          <a:r>
            <a:rPr lang="en-US" b="1"/>
            <a:t>4294</a:t>
          </a:r>
        </a:p>
      </dgm:t>
    </dgm:pt>
    <dgm:pt modelId="{3951C5EB-4B0A-4475-B478-29E4E442DA37}" type="parTrans" cxnId="{CEAF872F-A9FF-4624-BCC1-6CA6B7AAF368}">
      <dgm:prSet/>
      <dgm:spPr/>
      <dgm:t>
        <a:bodyPr/>
        <a:lstStyle/>
        <a:p>
          <a:endParaRPr lang="en-US"/>
        </a:p>
      </dgm:t>
    </dgm:pt>
    <dgm:pt modelId="{D7FF4FE5-E60C-4BE6-8631-AE8802F0340F}" type="sibTrans" cxnId="{CEAF872F-A9FF-4624-BCC1-6CA6B7AAF368}">
      <dgm:prSet/>
      <dgm:spPr/>
      <dgm:t>
        <a:bodyPr/>
        <a:lstStyle/>
        <a:p>
          <a:endParaRPr lang="en-US"/>
        </a:p>
      </dgm:t>
    </dgm:pt>
    <dgm:pt modelId="{95F35CF0-9420-4B37-BE38-E6AB369E898C}">
      <dgm:prSet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Total Lines</a:t>
          </a:r>
          <a:r>
            <a:rPr lang="en-US"/>
            <a:t> </a:t>
          </a:r>
          <a:r>
            <a:rPr lang="en-US" b="1"/>
            <a:t>464k</a:t>
          </a:r>
        </a:p>
      </dgm:t>
    </dgm:pt>
    <dgm:pt modelId="{1BEA7C6B-DE5C-4B75-A0D5-B32723C79D03}" type="parTrans" cxnId="{AD5F4C5C-E1E9-4DCC-9F9F-0C9A5312A531}">
      <dgm:prSet/>
      <dgm:spPr/>
      <dgm:t>
        <a:bodyPr/>
        <a:lstStyle/>
        <a:p>
          <a:endParaRPr lang="en-US"/>
        </a:p>
      </dgm:t>
    </dgm:pt>
    <dgm:pt modelId="{6B001BBA-537A-4DA4-8849-64E7D5072718}" type="sibTrans" cxnId="{AD5F4C5C-E1E9-4DCC-9F9F-0C9A5312A531}">
      <dgm:prSet/>
      <dgm:spPr/>
      <dgm:t>
        <a:bodyPr/>
        <a:lstStyle/>
        <a:p>
          <a:endParaRPr lang="en-US"/>
        </a:p>
      </dgm:t>
    </dgm:pt>
    <dgm:pt modelId="{1437ACA2-8B51-443D-9C39-CE88752B0992}">
      <dgm:prSet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Lines CODE</a:t>
          </a:r>
          <a:r>
            <a:rPr lang="en-US"/>
            <a:t> </a:t>
          </a:r>
          <a:r>
            <a:rPr lang="en-US" b="1"/>
            <a:t>381k</a:t>
          </a:r>
        </a:p>
      </dgm:t>
    </dgm:pt>
    <dgm:pt modelId="{D174A108-B503-4754-A1B5-1EE7A33C4817}" type="parTrans" cxnId="{0C0FEEE5-F557-4687-B82A-39D38F885393}">
      <dgm:prSet/>
      <dgm:spPr/>
      <dgm:t>
        <a:bodyPr/>
        <a:lstStyle/>
        <a:p>
          <a:endParaRPr lang="en-US"/>
        </a:p>
      </dgm:t>
    </dgm:pt>
    <dgm:pt modelId="{AF5F5693-969C-43DF-8180-7415532ED8A4}" type="sibTrans" cxnId="{0C0FEEE5-F557-4687-B82A-39D38F885393}">
      <dgm:prSet/>
      <dgm:spPr/>
      <dgm:t>
        <a:bodyPr/>
        <a:lstStyle/>
        <a:p>
          <a:endParaRPr lang="en-US"/>
        </a:p>
      </dgm:t>
    </dgm:pt>
    <dgm:pt modelId="{90CD731F-7D2D-4750-8550-78B83AE9A8EF}">
      <dgm:prSet/>
      <dgm:spPr/>
      <dgm:t>
        <a:bodyPr/>
        <a:lstStyle/>
        <a:p>
          <a:r>
            <a:rPr lang="en-US"/>
            <a:t>Lines AVG per file</a:t>
          </a:r>
        </a:p>
        <a:p>
          <a:r>
            <a:rPr lang="en-US" b="1"/>
            <a:t>108</a:t>
          </a:r>
        </a:p>
      </dgm:t>
    </dgm:pt>
    <dgm:pt modelId="{707F9E42-115A-47A4-9F8F-89DC562EA10A}" type="parTrans" cxnId="{1CB62DE7-00C3-4A46-B885-004EC223A485}">
      <dgm:prSet/>
      <dgm:spPr/>
      <dgm:t>
        <a:bodyPr/>
        <a:lstStyle/>
        <a:p>
          <a:endParaRPr lang="en-US"/>
        </a:p>
      </dgm:t>
    </dgm:pt>
    <dgm:pt modelId="{A3DC7091-5DDC-415C-9D47-A93E2467B5E0}" type="sibTrans" cxnId="{1CB62DE7-00C3-4A46-B885-004EC223A485}">
      <dgm:prSet/>
      <dgm:spPr/>
      <dgm:t>
        <a:bodyPr/>
        <a:lstStyle/>
        <a:p>
          <a:endParaRPr lang="en-US"/>
        </a:p>
      </dgm:t>
    </dgm:pt>
    <dgm:pt modelId="{986EB5AE-A62F-4065-AF1E-C7F6B3857120}">
      <dgm:prSet/>
      <dgm:spPr/>
      <dgm:t>
        <a:bodyPr/>
        <a:lstStyle/>
        <a:p>
          <a:r>
            <a:rPr lang="en-US" b="1">
              <a:latin typeface="Aptos Display" panose="020F0302020204030204"/>
            </a:rPr>
            <a:t>.</a:t>
          </a:r>
          <a:r>
            <a:rPr lang="en-US" b="1"/>
            <a:t>fsx </a:t>
          </a:r>
          <a:r>
            <a:rPr lang="en-US"/>
            <a:t>files </a:t>
          </a:r>
          <a:r>
            <a:rPr lang="en-US" b="1"/>
            <a:t>189</a:t>
          </a:r>
        </a:p>
      </dgm:t>
    </dgm:pt>
    <dgm:pt modelId="{AE07C13E-824E-4532-90C7-5FDEBCDC00F2}" type="parTrans" cxnId="{FE1154FE-B09C-4AF0-A5F2-3547601D50E0}">
      <dgm:prSet/>
      <dgm:spPr/>
      <dgm:t>
        <a:bodyPr/>
        <a:lstStyle/>
        <a:p>
          <a:endParaRPr lang="en-US"/>
        </a:p>
      </dgm:t>
    </dgm:pt>
    <dgm:pt modelId="{036C4D08-C92D-4CD8-B484-20D73A2E2FEC}" type="sibTrans" cxnId="{FE1154FE-B09C-4AF0-A5F2-3547601D50E0}">
      <dgm:prSet/>
      <dgm:spPr/>
      <dgm:t>
        <a:bodyPr/>
        <a:lstStyle/>
        <a:p>
          <a:endParaRPr lang="en-US"/>
        </a:p>
      </dgm:t>
    </dgm:pt>
    <dgm:pt modelId="{004F9309-FF57-4DDA-81D4-1CF76720423F}" type="pres">
      <dgm:prSet presAssocID="{78771800-AAE2-44F0-8806-8B3BF215B9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3071C1-AEBA-4879-AC3D-1FDCF877C360}" type="pres">
      <dgm:prSet presAssocID="{A6F7D05B-62B8-4576-B5D3-07EC00F8E3E2}" presName="vertOne" presStyleCnt="0"/>
      <dgm:spPr/>
    </dgm:pt>
    <dgm:pt modelId="{70D6DA3A-BC2C-49E3-81B8-D7B41586517D}" type="pres">
      <dgm:prSet presAssocID="{A6F7D05B-62B8-4576-B5D3-07EC00F8E3E2}" presName="txOne" presStyleLbl="node0" presStyleIdx="0" presStyleCnt="4">
        <dgm:presLayoutVars>
          <dgm:chPref val="3"/>
        </dgm:presLayoutVars>
      </dgm:prSet>
      <dgm:spPr/>
    </dgm:pt>
    <dgm:pt modelId="{6C58BDCE-C197-48BF-8E7D-6A2B87E0E993}" type="pres">
      <dgm:prSet presAssocID="{A6F7D05B-62B8-4576-B5D3-07EC00F8E3E2}" presName="horzOne" presStyleCnt="0"/>
      <dgm:spPr/>
    </dgm:pt>
    <dgm:pt modelId="{15942879-3AD2-464C-92AD-E7A87997E7A4}" type="pres">
      <dgm:prSet presAssocID="{C0B1761B-2504-46C0-8099-281FCFFACD96}" presName="sibSpaceOne" presStyleCnt="0"/>
      <dgm:spPr/>
    </dgm:pt>
    <dgm:pt modelId="{6638D0FB-DCC7-4FAE-BC20-0426267C8691}" type="pres">
      <dgm:prSet presAssocID="{5C42958B-70DC-46FC-8633-01F3892D2906}" presName="vertOne" presStyleCnt="0"/>
      <dgm:spPr/>
    </dgm:pt>
    <dgm:pt modelId="{D3ABF5A8-42DD-48C6-BD4F-8939AA9CE11A}" type="pres">
      <dgm:prSet presAssocID="{5C42958B-70DC-46FC-8633-01F3892D2906}" presName="txOne" presStyleLbl="node0" presStyleIdx="1" presStyleCnt="4">
        <dgm:presLayoutVars>
          <dgm:chPref val="3"/>
        </dgm:presLayoutVars>
      </dgm:prSet>
      <dgm:spPr/>
    </dgm:pt>
    <dgm:pt modelId="{2A350F30-F674-4553-8ACC-BA7DBDAA3078}" type="pres">
      <dgm:prSet presAssocID="{5C42958B-70DC-46FC-8633-01F3892D2906}" presName="horzOne" presStyleCnt="0"/>
      <dgm:spPr/>
    </dgm:pt>
    <dgm:pt modelId="{CE60C543-6150-435D-BDB7-823AC565AB1F}" type="pres">
      <dgm:prSet presAssocID="{657AC05C-E3E1-48B5-87C6-1AEB11F400B7}" presName="sibSpaceOne" presStyleCnt="0"/>
      <dgm:spPr/>
    </dgm:pt>
    <dgm:pt modelId="{C40A5F3B-DBA2-4595-B3E9-5D6910357B14}" type="pres">
      <dgm:prSet presAssocID="{0E0F8A4C-59CC-4B53-8A2D-612F4A73E9A6}" presName="vertOne" presStyleCnt="0"/>
      <dgm:spPr/>
    </dgm:pt>
    <dgm:pt modelId="{0A9E165D-8048-4003-BAE5-379D20416D13}" type="pres">
      <dgm:prSet presAssocID="{0E0F8A4C-59CC-4B53-8A2D-612F4A73E9A6}" presName="txOne" presStyleLbl="node0" presStyleIdx="2" presStyleCnt="4" custScaleX="98294">
        <dgm:presLayoutVars>
          <dgm:chPref val="3"/>
        </dgm:presLayoutVars>
      </dgm:prSet>
      <dgm:spPr/>
    </dgm:pt>
    <dgm:pt modelId="{8CD4E3D1-AB1C-469B-9BB0-7F31521151B7}" type="pres">
      <dgm:prSet presAssocID="{0E0F8A4C-59CC-4B53-8A2D-612F4A73E9A6}" presName="parTransOne" presStyleCnt="0"/>
      <dgm:spPr/>
    </dgm:pt>
    <dgm:pt modelId="{F1BB7FD5-FA86-4695-B527-AE56740CB381}" type="pres">
      <dgm:prSet presAssocID="{0E0F8A4C-59CC-4B53-8A2D-612F4A73E9A6}" presName="horzOne" presStyleCnt="0"/>
      <dgm:spPr/>
    </dgm:pt>
    <dgm:pt modelId="{9222300C-6F3E-4530-B66D-F362B41B15D0}" type="pres">
      <dgm:prSet presAssocID="{95F35CF0-9420-4B37-BE38-E6AB369E898C}" presName="vertTwo" presStyleCnt="0"/>
      <dgm:spPr/>
    </dgm:pt>
    <dgm:pt modelId="{AA50F0D0-37BC-4F02-8A49-1AE583CCACCE}" type="pres">
      <dgm:prSet presAssocID="{95F35CF0-9420-4B37-BE38-E6AB369E898C}" presName="txTwo" presStyleLbl="node2" presStyleIdx="0" presStyleCnt="3" custScaleX="136726">
        <dgm:presLayoutVars>
          <dgm:chPref val="3"/>
        </dgm:presLayoutVars>
      </dgm:prSet>
      <dgm:spPr/>
    </dgm:pt>
    <dgm:pt modelId="{634F63E2-273B-4441-9E37-4191E69BF488}" type="pres">
      <dgm:prSet presAssocID="{95F35CF0-9420-4B37-BE38-E6AB369E898C}" presName="horzTwo" presStyleCnt="0"/>
      <dgm:spPr/>
    </dgm:pt>
    <dgm:pt modelId="{E3E53901-F307-4E92-9C90-0CA28E85B3BF}" type="pres">
      <dgm:prSet presAssocID="{6B001BBA-537A-4DA4-8849-64E7D5072718}" presName="sibSpaceTwo" presStyleCnt="0"/>
      <dgm:spPr/>
    </dgm:pt>
    <dgm:pt modelId="{4A6FBF28-8EE5-4FFE-8E46-A3880AC5BBC2}" type="pres">
      <dgm:prSet presAssocID="{1437ACA2-8B51-443D-9C39-CE88752B0992}" presName="vertTwo" presStyleCnt="0"/>
      <dgm:spPr/>
    </dgm:pt>
    <dgm:pt modelId="{9C09D8CD-6F8B-4C5E-8D89-C60AF1DA5A66}" type="pres">
      <dgm:prSet presAssocID="{1437ACA2-8B51-443D-9C39-CE88752B0992}" presName="txTwo" presStyleLbl="node2" presStyleIdx="1" presStyleCnt="3" custScaleX="136726">
        <dgm:presLayoutVars>
          <dgm:chPref val="3"/>
        </dgm:presLayoutVars>
      </dgm:prSet>
      <dgm:spPr/>
    </dgm:pt>
    <dgm:pt modelId="{CB686536-0383-4267-B381-D722B3D4663E}" type="pres">
      <dgm:prSet presAssocID="{1437ACA2-8B51-443D-9C39-CE88752B0992}" presName="horzTwo" presStyleCnt="0"/>
      <dgm:spPr/>
    </dgm:pt>
    <dgm:pt modelId="{1FFA1AC9-41A8-41EA-8B73-421E5729AC9D}" type="pres">
      <dgm:prSet presAssocID="{AF5F5693-969C-43DF-8180-7415532ED8A4}" presName="sibSpaceTwo" presStyleCnt="0"/>
      <dgm:spPr/>
    </dgm:pt>
    <dgm:pt modelId="{1B6471EE-6FA3-478E-938B-7AC43DF524A3}" type="pres">
      <dgm:prSet presAssocID="{90CD731F-7D2D-4750-8550-78B83AE9A8EF}" presName="vertTwo" presStyleCnt="0"/>
      <dgm:spPr/>
    </dgm:pt>
    <dgm:pt modelId="{2A121159-BB34-471B-86E8-0CB9BF9AC6FB}" type="pres">
      <dgm:prSet presAssocID="{90CD731F-7D2D-4750-8550-78B83AE9A8EF}" presName="txTwo" presStyleLbl="node2" presStyleIdx="2" presStyleCnt="3" custScaleX="145943">
        <dgm:presLayoutVars>
          <dgm:chPref val="3"/>
        </dgm:presLayoutVars>
      </dgm:prSet>
      <dgm:spPr/>
    </dgm:pt>
    <dgm:pt modelId="{96E50AF3-EEBE-42E7-83A8-2EB33EEFE716}" type="pres">
      <dgm:prSet presAssocID="{90CD731F-7D2D-4750-8550-78B83AE9A8EF}" presName="horzTwo" presStyleCnt="0"/>
      <dgm:spPr/>
    </dgm:pt>
    <dgm:pt modelId="{48F2ADAB-BF7F-4E1F-9E98-C401071AB4B1}" type="pres">
      <dgm:prSet presAssocID="{D7FF4FE5-E60C-4BE6-8631-AE8802F0340F}" presName="sibSpaceOne" presStyleCnt="0"/>
      <dgm:spPr/>
    </dgm:pt>
    <dgm:pt modelId="{815BC2CE-7CDA-4738-BA08-42AFFF489C57}" type="pres">
      <dgm:prSet presAssocID="{986EB5AE-A62F-4065-AF1E-C7F6B3857120}" presName="vertOne" presStyleCnt="0"/>
      <dgm:spPr/>
    </dgm:pt>
    <dgm:pt modelId="{CEFDAB54-996C-4D27-82B5-E94681AC0BAF}" type="pres">
      <dgm:prSet presAssocID="{986EB5AE-A62F-4065-AF1E-C7F6B3857120}" presName="txOne" presStyleLbl="node0" presStyleIdx="3" presStyleCnt="4">
        <dgm:presLayoutVars>
          <dgm:chPref val="3"/>
        </dgm:presLayoutVars>
      </dgm:prSet>
      <dgm:spPr/>
    </dgm:pt>
    <dgm:pt modelId="{4B609B72-D0BF-4367-805F-4C5C8A2F9595}" type="pres">
      <dgm:prSet presAssocID="{986EB5AE-A62F-4065-AF1E-C7F6B3857120}" presName="horzOne" presStyleCnt="0"/>
      <dgm:spPr/>
    </dgm:pt>
  </dgm:ptLst>
  <dgm:cxnLst>
    <dgm:cxn modelId="{663FD408-4DCE-436A-BEE8-BBFA1F848903}" type="presOf" srcId="{95F35CF0-9420-4B37-BE38-E6AB369E898C}" destId="{AA50F0D0-37BC-4F02-8A49-1AE583CCACCE}" srcOrd="0" destOrd="0" presId="urn:microsoft.com/office/officeart/2005/8/layout/hierarchy4"/>
    <dgm:cxn modelId="{CEAF872F-A9FF-4624-BCC1-6CA6B7AAF368}" srcId="{78771800-AAE2-44F0-8806-8B3BF215B937}" destId="{0E0F8A4C-59CC-4B53-8A2D-612F4A73E9A6}" srcOrd="2" destOrd="0" parTransId="{3951C5EB-4B0A-4475-B478-29E4E442DA37}" sibTransId="{D7FF4FE5-E60C-4BE6-8631-AE8802F0340F}"/>
    <dgm:cxn modelId="{D9041230-10D0-46FA-9A88-0F89215D967D}" srcId="{78771800-AAE2-44F0-8806-8B3BF215B937}" destId="{5C42958B-70DC-46FC-8633-01F3892D2906}" srcOrd="1" destOrd="0" parTransId="{226C7410-71C2-4642-82CF-49E9592DECB1}" sibTransId="{657AC05C-E3E1-48B5-87C6-1AEB11F400B7}"/>
    <dgm:cxn modelId="{AD5F4C5C-E1E9-4DCC-9F9F-0C9A5312A531}" srcId="{0E0F8A4C-59CC-4B53-8A2D-612F4A73E9A6}" destId="{95F35CF0-9420-4B37-BE38-E6AB369E898C}" srcOrd="0" destOrd="0" parTransId="{1BEA7C6B-DE5C-4B75-A0D5-B32723C79D03}" sibTransId="{6B001BBA-537A-4DA4-8849-64E7D5072718}"/>
    <dgm:cxn modelId="{3FEA886A-9CF5-4781-AE21-EB028CDAD5AA}" type="presOf" srcId="{1437ACA2-8B51-443D-9C39-CE88752B0992}" destId="{9C09D8CD-6F8B-4C5E-8D89-C60AF1DA5A66}" srcOrd="0" destOrd="0" presId="urn:microsoft.com/office/officeart/2005/8/layout/hierarchy4"/>
    <dgm:cxn modelId="{F26B854D-5069-4414-91A1-6FC5B649AFAB}" type="presOf" srcId="{5C42958B-70DC-46FC-8633-01F3892D2906}" destId="{D3ABF5A8-42DD-48C6-BD4F-8939AA9CE11A}" srcOrd="0" destOrd="0" presId="urn:microsoft.com/office/officeart/2005/8/layout/hierarchy4"/>
    <dgm:cxn modelId="{44FB5553-A97D-48F3-A72D-97F08DD822A8}" srcId="{78771800-AAE2-44F0-8806-8B3BF215B937}" destId="{A6F7D05B-62B8-4576-B5D3-07EC00F8E3E2}" srcOrd="0" destOrd="0" parTransId="{6A3C4E02-71E1-41AE-96F5-CB668F59D0F6}" sibTransId="{C0B1761B-2504-46C0-8099-281FCFFACD96}"/>
    <dgm:cxn modelId="{11CC0383-486B-429A-8FA3-8DAE5A0C096D}" type="presOf" srcId="{0E0F8A4C-59CC-4B53-8A2D-612F4A73E9A6}" destId="{0A9E165D-8048-4003-BAE5-379D20416D13}" srcOrd="0" destOrd="0" presId="urn:microsoft.com/office/officeart/2005/8/layout/hierarchy4"/>
    <dgm:cxn modelId="{F041008E-E768-4AC4-89FB-CB5E365AFE9C}" type="presOf" srcId="{90CD731F-7D2D-4750-8550-78B83AE9A8EF}" destId="{2A121159-BB34-471B-86E8-0CB9BF9AC6FB}" srcOrd="0" destOrd="0" presId="urn:microsoft.com/office/officeart/2005/8/layout/hierarchy4"/>
    <dgm:cxn modelId="{A8CA5D9A-0661-4FED-B06A-877F9A843F1E}" type="presOf" srcId="{A6F7D05B-62B8-4576-B5D3-07EC00F8E3E2}" destId="{70D6DA3A-BC2C-49E3-81B8-D7B41586517D}" srcOrd="0" destOrd="0" presId="urn:microsoft.com/office/officeart/2005/8/layout/hierarchy4"/>
    <dgm:cxn modelId="{472BE8D2-F625-4ACB-8D6E-C6F5750FF3C9}" type="presOf" srcId="{78771800-AAE2-44F0-8806-8B3BF215B937}" destId="{004F9309-FF57-4DDA-81D4-1CF76720423F}" srcOrd="0" destOrd="0" presId="urn:microsoft.com/office/officeart/2005/8/layout/hierarchy4"/>
    <dgm:cxn modelId="{0C0FEEE5-F557-4687-B82A-39D38F885393}" srcId="{0E0F8A4C-59CC-4B53-8A2D-612F4A73E9A6}" destId="{1437ACA2-8B51-443D-9C39-CE88752B0992}" srcOrd="1" destOrd="0" parTransId="{D174A108-B503-4754-A1B5-1EE7A33C4817}" sibTransId="{AF5F5693-969C-43DF-8180-7415532ED8A4}"/>
    <dgm:cxn modelId="{1CB62DE7-00C3-4A46-B885-004EC223A485}" srcId="{0E0F8A4C-59CC-4B53-8A2D-612F4A73E9A6}" destId="{90CD731F-7D2D-4750-8550-78B83AE9A8EF}" srcOrd="2" destOrd="0" parTransId="{707F9E42-115A-47A4-9F8F-89DC562EA10A}" sibTransId="{A3DC7091-5DDC-415C-9D47-A93E2467B5E0}"/>
    <dgm:cxn modelId="{06142AF8-D031-4D92-B4EE-1770FA906E37}" type="presOf" srcId="{986EB5AE-A62F-4065-AF1E-C7F6B3857120}" destId="{CEFDAB54-996C-4D27-82B5-E94681AC0BAF}" srcOrd="0" destOrd="0" presId="urn:microsoft.com/office/officeart/2005/8/layout/hierarchy4"/>
    <dgm:cxn modelId="{FE1154FE-B09C-4AF0-A5F2-3547601D50E0}" srcId="{78771800-AAE2-44F0-8806-8B3BF215B937}" destId="{986EB5AE-A62F-4065-AF1E-C7F6B3857120}" srcOrd="3" destOrd="0" parTransId="{AE07C13E-824E-4532-90C7-5FDEBCDC00F2}" sibTransId="{036C4D08-C92D-4CD8-B484-20D73A2E2FEC}"/>
    <dgm:cxn modelId="{95DB6E3B-C0ED-47FF-BCE9-4B4BC589370B}" type="presParOf" srcId="{004F9309-FF57-4DDA-81D4-1CF76720423F}" destId="{113071C1-AEBA-4879-AC3D-1FDCF877C360}" srcOrd="0" destOrd="0" presId="urn:microsoft.com/office/officeart/2005/8/layout/hierarchy4"/>
    <dgm:cxn modelId="{BF6403AB-1191-4DCE-BC2A-C11DC24DFE08}" type="presParOf" srcId="{113071C1-AEBA-4879-AC3D-1FDCF877C360}" destId="{70D6DA3A-BC2C-49E3-81B8-D7B41586517D}" srcOrd="0" destOrd="0" presId="urn:microsoft.com/office/officeart/2005/8/layout/hierarchy4"/>
    <dgm:cxn modelId="{BD8227FF-9AD3-44D8-98C6-A517E1912B63}" type="presParOf" srcId="{113071C1-AEBA-4879-AC3D-1FDCF877C360}" destId="{6C58BDCE-C197-48BF-8E7D-6A2B87E0E993}" srcOrd="1" destOrd="0" presId="urn:microsoft.com/office/officeart/2005/8/layout/hierarchy4"/>
    <dgm:cxn modelId="{18C0EF93-3748-4F54-BDD6-00B01801CC63}" type="presParOf" srcId="{004F9309-FF57-4DDA-81D4-1CF76720423F}" destId="{15942879-3AD2-464C-92AD-E7A87997E7A4}" srcOrd="1" destOrd="0" presId="urn:microsoft.com/office/officeart/2005/8/layout/hierarchy4"/>
    <dgm:cxn modelId="{697C2D76-74F7-42D1-A4E1-E283EC602025}" type="presParOf" srcId="{004F9309-FF57-4DDA-81D4-1CF76720423F}" destId="{6638D0FB-DCC7-4FAE-BC20-0426267C8691}" srcOrd="2" destOrd="0" presId="urn:microsoft.com/office/officeart/2005/8/layout/hierarchy4"/>
    <dgm:cxn modelId="{3E42CBD5-CF1A-4CA6-AA84-569210A0B4E4}" type="presParOf" srcId="{6638D0FB-DCC7-4FAE-BC20-0426267C8691}" destId="{D3ABF5A8-42DD-48C6-BD4F-8939AA9CE11A}" srcOrd="0" destOrd="0" presId="urn:microsoft.com/office/officeart/2005/8/layout/hierarchy4"/>
    <dgm:cxn modelId="{6499EFD0-8DA0-4B2B-8E5A-7E68AB77438D}" type="presParOf" srcId="{6638D0FB-DCC7-4FAE-BC20-0426267C8691}" destId="{2A350F30-F674-4553-8ACC-BA7DBDAA3078}" srcOrd="1" destOrd="0" presId="urn:microsoft.com/office/officeart/2005/8/layout/hierarchy4"/>
    <dgm:cxn modelId="{601FE8E5-0BC0-4DED-9AD8-CB99A7155579}" type="presParOf" srcId="{004F9309-FF57-4DDA-81D4-1CF76720423F}" destId="{CE60C543-6150-435D-BDB7-823AC565AB1F}" srcOrd="3" destOrd="0" presId="urn:microsoft.com/office/officeart/2005/8/layout/hierarchy4"/>
    <dgm:cxn modelId="{57B845D9-79E1-49BC-AFE9-24262D36B143}" type="presParOf" srcId="{004F9309-FF57-4DDA-81D4-1CF76720423F}" destId="{C40A5F3B-DBA2-4595-B3E9-5D6910357B14}" srcOrd="4" destOrd="0" presId="urn:microsoft.com/office/officeart/2005/8/layout/hierarchy4"/>
    <dgm:cxn modelId="{24E74C92-E97F-4363-BD27-D72E6FF243EC}" type="presParOf" srcId="{C40A5F3B-DBA2-4595-B3E9-5D6910357B14}" destId="{0A9E165D-8048-4003-BAE5-379D20416D13}" srcOrd="0" destOrd="0" presId="urn:microsoft.com/office/officeart/2005/8/layout/hierarchy4"/>
    <dgm:cxn modelId="{B55DB747-B72D-48B2-838A-3A0DA6945742}" type="presParOf" srcId="{C40A5F3B-DBA2-4595-B3E9-5D6910357B14}" destId="{8CD4E3D1-AB1C-469B-9BB0-7F31521151B7}" srcOrd="1" destOrd="0" presId="urn:microsoft.com/office/officeart/2005/8/layout/hierarchy4"/>
    <dgm:cxn modelId="{CD6C5853-D359-44C5-AC86-C423A10D1C9C}" type="presParOf" srcId="{C40A5F3B-DBA2-4595-B3E9-5D6910357B14}" destId="{F1BB7FD5-FA86-4695-B527-AE56740CB381}" srcOrd="2" destOrd="0" presId="urn:microsoft.com/office/officeart/2005/8/layout/hierarchy4"/>
    <dgm:cxn modelId="{6FCABFCD-4E92-4209-8FEB-7263D4F7EBA0}" type="presParOf" srcId="{F1BB7FD5-FA86-4695-B527-AE56740CB381}" destId="{9222300C-6F3E-4530-B66D-F362B41B15D0}" srcOrd="0" destOrd="0" presId="urn:microsoft.com/office/officeart/2005/8/layout/hierarchy4"/>
    <dgm:cxn modelId="{1F990165-15D5-4481-8D28-DC53DBF38ACE}" type="presParOf" srcId="{9222300C-6F3E-4530-B66D-F362B41B15D0}" destId="{AA50F0D0-37BC-4F02-8A49-1AE583CCACCE}" srcOrd="0" destOrd="0" presId="urn:microsoft.com/office/officeart/2005/8/layout/hierarchy4"/>
    <dgm:cxn modelId="{68933431-60EA-4457-B424-676B4C082C9B}" type="presParOf" srcId="{9222300C-6F3E-4530-B66D-F362B41B15D0}" destId="{634F63E2-273B-4441-9E37-4191E69BF488}" srcOrd="1" destOrd="0" presId="urn:microsoft.com/office/officeart/2005/8/layout/hierarchy4"/>
    <dgm:cxn modelId="{C2B45549-8F47-4CF7-99DA-5003AD0B358F}" type="presParOf" srcId="{F1BB7FD5-FA86-4695-B527-AE56740CB381}" destId="{E3E53901-F307-4E92-9C90-0CA28E85B3BF}" srcOrd="1" destOrd="0" presId="urn:microsoft.com/office/officeart/2005/8/layout/hierarchy4"/>
    <dgm:cxn modelId="{59A2DAD9-A1C7-4AE2-9C56-5841B8FDBA99}" type="presParOf" srcId="{F1BB7FD5-FA86-4695-B527-AE56740CB381}" destId="{4A6FBF28-8EE5-4FFE-8E46-A3880AC5BBC2}" srcOrd="2" destOrd="0" presId="urn:microsoft.com/office/officeart/2005/8/layout/hierarchy4"/>
    <dgm:cxn modelId="{62C35E57-44E0-4EBA-8744-D595705A0E7C}" type="presParOf" srcId="{4A6FBF28-8EE5-4FFE-8E46-A3880AC5BBC2}" destId="{9C09D8CD-6F8B-4C5E-8D89-C60AF1DA5A66}" srcOrd="0" destOrd="0" presId="urn:microsoft.com/office/officeart/2005/8/layout/hierarchy4"/>
    <dgm:cxn modelId="{091BECA2-5D3A-423C-BB39-FB418E399EFB}" type="presParOf" srcId="{4A6FBF28-8EE5-4FFE-8E46-A3880AC5BBC2}" destId="{CB686536-0383-4267-B381-D722B3D4663E}" srcOrd="1" destOrd="0" presId="urn:microsoft.com/office/officeart/2005/8/layout/hierarchy4"/>
    <dgm:cxn modelId="{E5D652C9-B4F1-45A6-AA7B-310F97439B65}" type="presParOf" srcId="{F1BB7FD5-FA86-4695-B527-AE56740CB381}" destId="{1FFA1AC9-41A8-41EA-8B73-421E5729AC9D}" srcOrd="3" destOrd="0" presId="urn:microsoft.com/office/officeart/2005/8/layout/hierarchy4"/>
    <dgm:cxn modelId="{AD3200B7-B6D1-431F-862C-7BFA13AC800F}" type="presParOf" srcId="{F1BB7FD5-FA86-4695-B527-AE56740CB381}" destId="{1B6471EE-6FA3-478E-938B-7AC43DF524A3}" srcOrd="4" destOrd="0" presId="urn:microsoft.com/office/officeart/2005/8/layout/hierarchy4"/>
    <dgm:cxn modelId="{9976199E-E711-48DB-BAF8-47F44D714205}" type="presParOf" srcId="{1B6471EE-6FA3-478E-938B-7AC43DF524A3}" destId="{2A121159-BB34-471B-86E8-0CB9BF9AC6FB}" srcOrd="0" destOrd="0" presId="urn:microsoft.com/office/officeart/2005/8/layout/hierarchy4"/>
    <dgm:cxn modelId="{2EB7E815-0318-42D0-B4C4-183D74BA05A6}" type="presParOf" srcId="{1B6471EE-6FA3-478E-938B-7AC43DF524A3}" destId="{96E50AF3-EEBE-42E7-83A8-2EB33EEFE716}" srcOrd="1" destOrd="0" presId="urn:microsoft.com/office/officeart/2005/8/layout/hierarchy4"/>
    <dgm:cxn modelId="{6B3F246D-634C-43C3-8769-7BDA95CCF987}" type="presParOf" srcId="{004F9309-FF57-4DDA-81D4-1CF76720423F}" destId="{48F2ADAB-BF7F-4E1F-9E98-C401071AB4B1}" srcOrd="5" destOrd="0" presId="urn:microsoft.com/office/officeart/2005/8/layout/hierarchy4"/>
    <dgm:cxn modelId="{DFF1C766-B75B-45BA-90B9-CA13B9B27779}" type="presParOf" srcId="{004F9309-FF57-4DDA-81D4-1CF76720423F}" destId="{815BC2CE-7CDA-4738-BA08-42AFFF489C57}" srcOrd="6" destOrd="0" presId="urn:microsoft.com/office/officeart/2005/8/layout/hierarchy4"/>
    <dgm:cxn modelId="{3633B8BA-1F60-4DD0-9E8E-4A3156FD9FF8}" type="presParOf" srcId="{815BC2CE-7CDA-4738-BA08-42AFFF489C57}" destId="{CEFDAB54-996C-4D27-82B5-E94681AC0BAF}" srcOrd="0" destOrd="0" presId="urn:microsoft.com/office/officeart/2005/8/layout/hierarchy4"/>
    <dgm:cxn modelId="{F1E48298-5995-4B9C-B3F2-85A7437E4E78}" type="presParOf" srcId="{815BC2CE-7CDA-4738-BA08-42AFFF489C57}" destId="{4B609B72-D0BF-4367-805F-4C5C8A2F959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6DA3A-BC2C-49E3-81B8-D7B41586517D}">
      <dsp:nvSpPr>
        <dsp:cNvPr id="0" name=""/>
        <dsp:cNvSpPr/>
      </dsp:nvSpPr>
      <dsp:spPr>
        <a:xfrm>
          <a:off x="7324" y="230"/>
          <a:ext cx="1334988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Aptos Display" panose="020F0302020204030204"/>
            </a:rPr>
            <a:t>.</a:t>
          </a:r>
          <a:r>
            <a:rPr lang="en-US" sz="2800" b="1" kern="1200"/>
            <a:t>sln </a:t>
          </a:r>
          <a:r>
            <a:rPr lang="en-US" sz="2800" kern="1200"/>
            <a:t>files </a:t>
          </a:r>
          <a:r>
            <a:rPr lang="en-US" sz="2800" b="1" kern="1200"/>
            <a:t>36</a:t>
          </a:r>
        </a:p>
      </dsp:txBody>
      <dsp:txXfrm>
        <a:off x="46424" y="39330"/>
        <a:ext cx="1256788" cy="1959365"/>
      </dsp:txXfrm>
    </dsp:sp>
    <dsp:sp modelId="{D3ABF5A8-42DD-48C6-BD4F-8939AA9CE11A}">
      <dsp:nvSpPr>
        <dsp:cNvPr id="0" name=""/>
        <dsp:cNvSpPr/>
      </dsp:nvSpPr>
      <dsp:spPr>
        <a:xfrm>
          <a:off x="1566590" y="230"/>
          <a:ext cx="1334988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Aptos Display" panose="020F0302020204030204"/>
            </a:rPr>
            <a:t>.</a:t>
          </a:r>
          <a:r>
            <a:rPr lang="en-US" sz="2800" b="1" kern="1200"/>
            <a:t>fsproj </a:t>
          </a:r>
          <a:r>
            <a:rPr lang="en-US" sz="2800" kern="1200"/>
            <a:t>files </a:t>
          </a:r>
          <a:r>
            <a:rPr lang="en-US" sz="2800" b="1" kern="1200"/>
            <a:t>333</a:t>
          </a:r>
        </a:p>
      </dsp:txBody>
      <dsp:txXfrm>
        <a:off x="1605690" y="39330"/>
        <a:ext cx="1256788" cy="1959365"/>
      </dsp:txXfrm>
    </dsp:sp>
    <dsp:sp modelId="{0A9E165D-8048-4003-BAE5-379D20416D13}">
      <dsp:nvSpPr>
        <dsp:cNvPr id="0" name=""/>
        <dsp:cNvSpPr/>
      </dsp:nvSpPr>
      <dsp:spPr>
        <a:xfrm>
          <a:off x="3175528" y="230"/>
          <a:ext cx="5723809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Aptos Display" panose="020F0302020204030204"/>
            </a:rPr>
            <a:t> .</a:t>
          </a:r>
          <a:r>
            <a:rPr lang="en-US" sz="2800" b="1" kern="1200"/>
            <a:t>fs </a:t>
          </a:r>
          <a:r>
            <a:rPr lang="en-US" sz="2800" kern="1200"/>
            <a:t>files</a:t>
          </a:r>
          <a:br>
            <a:rPr lang="en-US" sz="2800" kern="1200">
              <a:latin typeface="Aptos Display" panose="020F0302020204030204"/>
            </a:rPr>
          </a:br>
          <a:r>
            <a:rPr lang="en-US" sz="2800" kern="1200">
              <a:latin typeface="Aptos Display" panose="020F0302020204030204"/>
            </a:rPr>
            <a:t> </a:t>
          </a:r>
          <a:r>
            <a:rPr lang="en-US" sz="2800" b="1" kern="1200"/>
            <a:t>4294</a:t>
          </a:r>
        </a:p>
      </dsp:txBody>
      <dsp:txXfrm>
        <a:off x="3235206" y="59908"/>
        <a:ext cx="5604453" cy="1918209"/>
      </dsp:txXfrm>
    </dsp:sp>
    <dsp:sp modelId="{AA50F0D0-37BC-4F02-8A49-1AE583CCACCE}">
      <dsp:nvSpPr>
        <dsp:cNvPr id="0" name=""/>
        <dsp:cNvSpPr/>
      </dsp:nvSpPr>
      <dsp:spPr>
        <a:xfrm>
          <a:off x="3125857" y="2313542"/>
          <a:ext cx="1825276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ptos Display" panose="020F0302020204030204"/>
            </a:rPr>
            <a:t>Total Lines</a:t>
          </a:r>
          <a:r>
            <a:rPr lang="en-US" sz="2800" kern="1200"/>
            <a:t> </a:t>
          </a:r>
          <a:r>
            <a:rPr lang="en-US" sz="2800" b="1" kern="1200"/>
            <a:t>464k</a:t>
          </a:r>
        </a:p>
      </dsp:txBody>
      <dsp:txXfrm>
        <a:off x="3179318" y="2367003"/>
        <a:ext cx="1718354" cy="1930643"/>
      </dsp:txXfrm>
    </dsp:sp>
    <dsp:sp modelId="{9C09D8CD-6F8B-4C5E-8D89-C60AF1DA5A66}">
      <dsp:nvSpPr>
        <dsp:cNvPr id="0" name=""/>
        <dsp:cNvSpPr/>
      </dsp:nvSpPr>
      <dsp:spPr>
        <a:xfrm>
          <a:off x="5063272" y="2313542"/>
          <a:ext cx="1825276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ptos Display" panose="020F0302020204030204"/>
            </a:rPr>
            <a:t>Lines CODE</a:t>
          </a:r>
          <a:r>
            <a:rPr lang="en-US" sz="2800" kern="1200"/>
            <a:t> </a:t>
          </a:r>
          <a:r>
            <a:rPr lang="en-US" sz="2800" b="1" kern="1200"/>
            <a:t>381k</a:t>
          </a:r>
        </a:p>
      </dsp:txBody>
      <dsp:txXfrm>
        <a:off x="5116733" y="2367003"/>
        <a:ext cx="1718354" cy="1930643"/>
      </dsp:txXfrm>
    </dsp:sp>
    <dsp:sp modelId="{2A121159-BB34-471B-86E8-0CB9BF9AC6FB}">
      <dsp:nvSpPr>
        <dsp:cNvPr id="0" name=""/>
        <dsp:cNvSpPr/>
      </dsp:nvSpPr>
      <dsp:spPr>
        <a:xfrm>
          <a:off x="7000687" y="2313542"/>
          <a:ext cx="1948321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Lines AVG per file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108</a:t>
          </a:r>
        </a:p>
      </dsp:txBody>
      <dsp:txXfrm>
        <a:off x="7057751" y="2370606"/>
        <a:ext cx="1834193" cy="1923437"/>
      </dsp:txXfrm>
    </dsp:sp>
    <dsp:sp modelId="{CEFDAB54-996C-4D27-82B5-E94681AC0BAF}">
      <dsp:nvSpPr>
        <dsp:cNvPr id="0" name=""/>
        <dsp:cNvSpPr/>
      </dsp:nvSpPr>
      <dsp:spPr>
        <a:xfrm>
          <a:off x="9173287" y="230"/>
          <a:ext cx="1334988" cy="2037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Aptos Display" panose="020F0302020204030204"/>
            </a:rPr>
            <a:t>.</a:t>
          </a:r>
          <a:r>
            <a:rPr lang="en-US" sz="2800" b="1" kern="1200"/>
            <a:t>fsx </a:t>
          </a:r>
          <a:r>
            <a:rPr lang="en-US" sz="2800" kern="1200"/>
            <a:t>files </a:t>
          </a:r>
          <a:r>
            <a:rPr lang="en-US" sz="2800" b="1" kern="1200"/>
            <a:t>189</a:t>
          </a:r>
        </a:p>
      </dsp:txBody>
      <dsp:txXfrm>
        <a:off x="9212387" y="39330"/>
        <a:ext cx="1256788" cy="1959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B32F6-DD20-4D44-9EFF-7183EA2CE6BD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49BA8-F1C5-A049-9504-16344B466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5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continuation of Introduction on the next slide (Meetup comment from 2019)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72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Choice of Tech Stack was one of the conditions for joining the company as "CTO" … guess what was chosen ;)</a:t>
            </a:r>
            <a:r>
              <a:rPr lang="en-US" sz="1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5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73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1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DEMO: show </a:t>
            </a:r>
            <a:r>
              <a:rPr lang="en-US" err="1"/>
              <a:t>Repl</a:t>
            </a:r>
            <a:r>
              <a:rPr lang="en-US"/>
              <a:t>/</a:t>
            </a:r>
            <a:r>
              <a:rPr lang="en-US" err="1"/>
              <a:t>EarlyReturnTests.fsx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8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FF1B4-A360-120E-51F2-0FC36D548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A4717-8D63-1D67-795A-CD3DF57E6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D2996E-FEFB-B3D6-88F5-1B04A6264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DEMO: show </a:t>
            </a:r>
            <a:r>
              <a:rPr lang="en-US" err="1"/>
              <a:t>Repl</a:t>
            </a:r>
            <a:r>
              <a:rPr lang="en-US"/>
              <a:t>/</a:t>
            </a:r>
            <a:r>
              <a:rPr lang="en-US" err="1"/>
              <a:t>EarlyReturnTests.fsx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AC177-8C23-BCAA-88F0-F2967E68D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1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ea typeface="+mn-lt"/>
                <a:cs typeface="+mn-lt"/>
              </a:rPr>
              <a:t>Grokking Simplicity</a:t>
            </a:r>
            <a:r>
              <a:rPr lang="en-US">
                <a:ea typeface="+mn-lt"/>
                <a:cs typeface="+mn-lt"/>
              </a:rPr>
              <a:t>  - Explains what functional thinking is, and why you should prefer data before calculation (pure functions) before actions (impure code),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ea typeface="+mn-lt"/>
                <a:cs typeface="+mn-lt"/>
              </a:rPr>
              <a:t>Domain Modeling Made Functional</a:t>
            </a:r>
            <a:r>
              <a:rPr lang="en-US">
                <a:ea typeface="+mn-lt"/>
                <a:cs typeface="+mn-lt"/>
              </a:rPr>
              <a:t> - Explains that an application is nothing more but a chain (pipeline) of functions, </a:t>
            </a:r>
            <a:r>
              <a:rPr lang="en-US" err="1">
                <a:ea typeface="+mn-lt"/>
                <a:cs typeface="+mn-lt"/>
              </a:rPr>
              <a:t>etc</a:t>
            </a:r>
            <a:endParaRPr lang="en-US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49BA8-F1C5-A049-9504-16344B4667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3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75117"/>
            <a:ext cx="10515600" cy="4701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5A6F8-D626-E5D2-92A6-D5803E6D875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084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internal use only</a:t>
            </a:r>
          </a:p>
        </p:txBody>
      </p:sp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1217BD09-AEB1-1F9D-4DD2-73C886A32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221" y="67853"/>
            <a:ext cx="1717096" cy="4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8/10/relationships/comments" Target="../comments/modernComment_107_126B06D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08_3220A83A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1324FF0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0B_9ADBF53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sharpforfunandprofit.com/posts/dependency-injection-1/#passing-dependencies-to-inner-func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CCCA5DBB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dev.to/deyanp/f-app-stub-for-aks-hosting-v2-without-azure-webjobs-sdk-fluff-486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astrpay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fsprojects/FSharp.UM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8/10/relationships/comments" Target="../comments/modernComment_134_74AE4C3E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fsharp/fslang-suggestions/issues/25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1326439/f-conditional-expressions-if-then-else-returning-unit-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docs/issues/34856" TargetMode="External"/><Relationship Id="rId2" Type="http://schemas.openxmlformats.org/officeDocument/2006/relationships/hyperlink" Target="https://github.com/fsharp/fslang-design/blob/main/FSharp-6.0/FS-1087-resumable-cod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dev.to/deyanp/cqrs-527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dev.to/deyanp/use-change-streams-instead-of-traditional-outbox-or-distributed-transactions-cdb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dev.to/deyanp/tbd-current-state-last-event-as-an-alternative-to-event-sourcing-5gm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erbertograca.com/2017/11/16/explicit-architecture-01-ddd-hexagonal-onion-clean-cqrs-how-i-put-it-all-together/&#8203;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fsprojects/TickSpec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pact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5gpay.com/manifest" TargetMode="External"/><Relationship Id="rId2" Type="http://schemas.microsoft.com/office/2018/10/relationships/comments" Target="../comments/modernComment_131_C648070E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github.com/danilobellini/docs-mongodb/blob/master/source/tutorial/perform-two-phase-commits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ev.to/deyanp/mongodb-atlas-azure-a-forced-marriage-169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dev.to/deyanp/isolated-local-dev-env-using-k3d-multi-tenant-azure-services-docker-containers-and-mirrord-1k2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72F042B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5037" y="2202872"/>
            <a:ext cx="7496962" cy="1271069"/>
          </a:xfrm>
        </p:spPr>
        <p:txBody>
          <a:bodyPr>
            <a:normAutofit/>
          </a:bodyPr>
          <a:lstStyle/>
          <a:p>
            <a:r>
              <a:rPr lang="en-US" sz="6600"/>
              <a:t>F# in the real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5039" y="3666072"/>
            <a:ext cx="7496961" cy="16557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800">
                <a:solidFill>
                  <a:schemeClr val="tx1">
                    <a:tint val="82000"/>
                  </a:schemeClr>
                </a:solidFill>
              </a:rPr>
              <a:t>Sharing experience about </a:t>
            </a:r>
          </a:p>
          <a:p>
            <a:r>
              <a:rPr lang="en-US" sz="2800">
                <a:solidFill>
                  <a:schemeClr val="tx1">
                    <a:tint val="82000"/>
                  </a:schemeClr>
                </a:solidFill>
              </a:rPr>
              <a:t>how F# simplifies software (development)</a:t>
            </a:r>
          </a:p>
          <a:p>
            <a:endParaRPr lang="en-US" sz="2800">
              <a:solidFill>
                <a:schemeClr val="tx1">
                  <a:tint val="82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tint val="82000"/>
                  </a:schemeClr>
                </a:solidFill>
              </a:rPr>
              <a:t>Deyan Petrov, Konstantin Ivanov, Andriy Horen</a:t>
            </a:r>
          </a:p>
        </p:txBody>
      </p:sp>
      <p:pic>
        <p:nvPicPr>
          <p:cNvPr id="8" name="Picture 7" descr="A street with buildings and a building in the background&#10;&#10;AI-generated content may be incorrect.">
            <a:extLst>
              <a:ext uri="{FF2B5EF4-FFF2-40B4-BE49-F238E27FC236}">
                <a16:creationId xmlns:a16="http://schemas.microsoft.com/office/drawing/2014/main" id="{5FFF99C4-2C91-5DF8-D0C5-129806E9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95041" cy="68580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BF45FBCA-9AF7-96EF-A19A-682C59E3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61" y="2837980"/>
            <a:ext cx="2404277" cy="2404277"/>
          </a:xfrm>
          <a:prstGeom prst="rect">
            <a:avLst/>
          </a:prstGeom>
          <a:noFill/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308222" lon="19588340" rev="84429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DB98-8118-E3EC-D384-C8EF4653B837}"/>
              </a:ext>
            </a:extLst>
          </p:cNvPr>
          <p:cNvSpPr txBox="1"/>
          <p:nvPr/>
        </p:nvSpPr>
        <p:spPr>
          <a:xfrm>
            <a:off x="9228666" y="5934363"/>
            <a:ext cx="2778606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chemeClr val="tx1">
                    <a:tint val="82000"/>
                  </a:schemeClr>
                </a:solidFill>
              </a:rPr>
              <a:t>F# Vienna Meetups: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>
                    <a:tint val="82000"/>
                  </a:schemeClr>
                </a:solidFill>
              </a:rPr>
              <a:t>Part 1+2: 27 Jan 2025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>
                    <a:tint val="82000"/>
                  </a:schemeClr>
                </a:solidFill>
              </a:rPr>
              <a:t>Part 3+4: 04 Mar 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 OOP, using only the functional aspects of F#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44" y="1413627"/>
            <a:ext cx="10515600" cy="5079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Processing of an HTTP request consist of a bunch of functions chained together/composed into a pipeline (no need for OOP)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Clear separation between data and functions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 need to wonder where to put some logic/operations – in a separate "Manager" class, or directly in the Domain/Entity class ;)</a:t>
            </a:r>
            <a:endParaRPr lang="en-US" sz="2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Functions related to a type are grouped into a module with the same name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High-order functions, "functions for all design patterns in FP"*</a:t>
            </a:r>
          </a:p>
          <a:p>
            <a:r>
              <a:rPr lang="en-US">
                <a:ea typeface="+mn-lt"/>
                <a:cs typeface="+mn-lt"/>
              </a:rPr>
              <a:t>No type extensions, simple modules with functions instead</a:t>
            </a:r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BE686-1D66-42B5-39B3-7749D69AB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0" y="2151818"/>
            <a:ext cx="11259715" cy="1132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B2963C-B019-70DC-2033-6B72EA259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" y="5575899"/>
            <a:ext cx="5305246" cy="1036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48F344-BFE6-E388-B3DA-BB2048EB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651" y="5576467"/>
            <a:ext cx="5668275" cy="1039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8CB0FC-2810-A72A-2297-E65684FC2A85}"/>
              </a:ext>
            </a:extLst>
          </p:cNvPr>
          <p:cNvSpPr txBox="1"/>
          <p:nvPr/>
        </p:nvSpPr>
        <p:spPr>
          <a:xfrm>
            <a:off x="5304087" y="5632538"/>
            <a:ext cx="640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A09350-AB78-95F1-300A-3ADF9A99E977}"/>
              </a:ext>
            </a:extLst>
          </p:cNvPr>
          <p:cNvSpPr txBox="1"/>
          <p:nvPr/>
        </p:nvSpPr>
        <p:spPr>
          <a:xfrm>
            <a:off x="11248813" y="5632537"/>
            <a:ext cx="62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090039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File and module ordering is great (bottom-up)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874"/>
            <a:ext cx="7553134" cy="4870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Pure Domain types and functions on the top, no dependency on nothing</a:t>
            </a:r>
          </a:p>
          <a:p>
            <a:r>
              <a:rPr lang="en-US"/>
              <a:t>Persistence depends on Domain</a:t>
            </a:r>
          </a:p>
          <a:p>
            <a:r>
              <a:rPr lang="en-US"/>
              <a:t>Orchestration (</a:t>
            </a:r>
            <a:r>
              <a:rPr lang="en-US" err="1"/>
              <a:t>Api.Functions</a:t>
            </a:r>
            <a:r>
              <a:rPr lang="en-US"/>
              <a:t>) depends on Domain &amp; Persistence, etc.</a:t>
            </a:r>
          </a:p>
          <a:p>
            <a:r>
              <a:rPr lang="en-US"/>
              <a:t>Caveat: could still depend on a Project Reference (outside of the project) …</a:t>
            </a:r>
          </a:p>
          <a:p>
            <a:r>
              <a:rPr lang="en-US"/>
              <a:t>Inside a file, you know that the stuff on the bottom depends on the stuff on the top</a:t>
            </a:r>
          </a:p>
          <a:p>
            <a:r>
              <a:rPr lang="en-US"/>
              <a:t>Code reviews are greatly helped by this strict order!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040CC-CD1C-ABE1-0E72-7CCC6E19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068" y="1254424"/>
            <a:ext cx="3358119" cy="51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010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Pipelines are awesome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241"/>
            <a:ext cx="4304582" cy="47305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Not much to add 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43BF5-FB7F-BA4D-DA9F-CC0EBAF5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81" y="1867056"/>
            <a:ext cx="6354793" cy="216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C3C1D7-E9A9-9676-2F31-84BBF07F6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/>
          <a:stretch/>
        </p:blipFill>
        <p:spPr>
          <a:xfrm>
            <a:off x="5857104" y="3747482"/>
            <a:ext cx="6248233" cy="30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Separation pure from impure code is important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448"/>
            <a:ext cx="10515600" cy="475030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Pure/Impure/Pure/Impure/Pure sandwich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spcAft>
                <a:spcPts val="500"/>
              </a:spcAft>
            </a:pPr>
            <a:r>
              <a:rPr lang="en-US"/>
              <a:t>The more deeply nested function call – the more problems separating pure from impure code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/>
              <a:t>and vice versa – flat orchestration code helps immensely!</a:t>
            </a:r>
          </a:p>
          <a:p>
            <a:pPr>
              <a:spcAft>
                <a:spcPts val="500"/>
              </a:spcAft>
            </a:pPr>
            <a:r>
              <a:rPr lang="en-US"/>
              <a:t>It does occur though that pure code is included in an impure (e.g. returning Async) function, instead of being extracted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/>
              <a:t>Functional thinking seems to be an afterthought</a:t>
            </a:r>
          </a:p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7F06FEA-0B52-BD44-66B7-56B167134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64" y="2014544"/>
            <a:ext cx="9631768" cy="16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16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Async, Result and </a:t>
            </a:r>
            <a:r>
              <a:rPr lang="en-US" err="1">
                <a:ea typeface="+mj-lt"/>
                <a:cs typeface="+mj-lt"/>
              </a:rPr>
              <a:t>AsyncResult</a:t>
            </a:r>
            <a:r>
              <a:rPr lang="en-US">
                <a:ea typeface="+mj-lt"/>
                <a:cs typeface="+mj-lt"/>
              </a:rPr>
              <a:t> CEs only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212"/>
            <a:ext cx="10515600" cy="47125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CEs are required to bring code to the left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vs. going more and more to the right (“Pyramid of Doom")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or having a very long pipeline with </a:t>
            </a:r>
            <a:r>
              <a:rPr lang="en-US" err="1"/>
              <a:t>Async.bind</a:t>
            </a:r>
            <a:r>
              <a:rPr lang="en-US"/>
              <a:t>/map, then </a:t>
            </a:r>
            <a:r>
              <a:rPr lang="en-US" err="1"/>
              <a:t>AsyncResult.bind</a:t>
            </a:r>
            <a:r>
              <a:rPr lang="en-US"/>
              <a:t>/map till the end ...</a:t>
            </a:r>
          </a:p>
          <a:p>
            <a:r>
              <a:rPr lang="en-US"/>
              <a:t>Only 3 CEs are really required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OK, you caught me, there is a 4th one – </a:t>
            </a:r>
            <a:r>
              <a:rPr lang="en-US" err="1"/>
              <a:t>ResultA</a:t>
            </a:r>
            <a:r>
              <a:rPr lang="en-US"/>
              <a:t> ;)</a:t>
            </a:r>
          </a:p>
          <a:p>
            <a:r>
              <a:rPr lang="en-US"/>
              <a:t>The central orchestration code usually uses </a:t>
            </a:r>
            <a:r>
              <a:rPr lang="en-US" err="1"/>
              <a:t>asyncResult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Everything else inside gets "elevated" to </a:t>
            </a:r>
            <a:r>
              <a:rPr lang="en-US" err="1"/>
              <a:t>asyncResult</a:t>
            </a:r>
            <a:r>
              <a:rPr lang="en-US"/>
              <a:t> as the common denominator</a:t>
            </a:r>
          </a:p>
          <a:p>
            <a:r>
              <a:rPr lang="en-US"/>
              <a:t>Pure functions use at most Result/</a:t>
            </a:r>
            <a:r>
              <a:rPr lang="en-US" err="1"/>
              <a:t>ResultA</a:t>
            </a:r>
            <a:endParaRPr lang="en-US"/>
          </a:p>
          <a:p>
            <a:r>
              <a:rPr lang="en-US"/>
              <a:t>If a function uses async or </a:t>
            </a:r>
            <a:r>
              <a:rPr lang="en-US" err="1"/>
              <a:t>asyncResult</a:t>
            </a:r>
            <a:r>
              <a:rPr lang="en-US"/>
              <a:t> then it is impure</a:t>
            </a:r>
          </a:p>
        </p:txBody>
      </p:sp>
    </p:spTree>
    <p:extLst>
      <p:ext uri="{BB962C8B-B14F-4D97-AF65-F5344CB8AC3E}">
        <p14:creationId xmlns:p14="http://schemas.microsoft.com/office/powerpoint/2010/main" val="2091143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607"/>
          </a:xfrm>
        </p:spPr>
        <p:txBody>
          <a:bodyPr anchor="ctr">
            <a:normAutofit/>
          </a:bodyPr>
          <a:lstStyle/>
          <a:p>
            <a:r>
              <a:rPr lang="en-US"/>
              <a:t>Railway-Oriented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5916" y="1265015"/>
            <a:ext cx="7420370" cy="52248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/>
              <a:t>Exception</a:t>
            </a:r>
            <a:r>
              <a:rPr lang="en-US" sz="1800"/>
              <a:t> = something really unexpected, e.g. DB down, network error, OOM, missing or not </a:t>
            </a:r>
            <a:r>
              <a:rPr lang="en-US" sz="1800" err="1"/>
              <a:t>parseable</a:t>
            </a:r>
            <a:r>
              <a:rPr lang="en-US" sz="1800"/>
              <a:t> configuration (under our control), etc.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Usually results in 500 http status code (unless there is some retry mechanism)</a:t>
            </a:r>
          </a:p>
          <a:p>
            <a:r>
              <a:rPr lang="en-US" sz="1800" b="1"/>
              <a:t>Error</a:t>
            </a:r>
            <a:r>
              <a:rPr lang="en-US" sz="1800"/>
              <a:t> = something that is expected, can still happen if all infra is working, for example user input validation errors, business rules/invariants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Usually results in 400 http status code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Also in line with "Do not use exceptions for control flow" recommendation</a:t>
            </a:r>
          </a:p>
          <a:p>
            <a:r>
              <a:rPr lang="en-US" sz="1800"/>
              <a:t>The decision is context-specific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If microservice1 calls microservice2 and gets 400, then this can be still treated as an exception in the context of microservice1 (i.e. from its perspective this should never happen!)</a:t>
            </a:r>
          </a:p>
          <a:p>
            <a:r>
              <a:rPr lang="en-US" sz="1800"/>
              <a:t>Extensions like </a:t>
            </a:r>
            <a:r>
              <a:rPr lang="en-US" sz="1800" err="1"/>
              <a:t>bindError</a:t>
            </a:r>
            <a:r>
              <a:rPr lang="en-US" sz="1800"/>
              <a:t>, </a:t>
            </a:r>
            <a:r>
              <a:rPr lang="en-US" sz="1800" err="1"/>
              <a:t>bindExn</a:t>
            </a:r>
            <a:r>
              <a:rPr lang="en-US" sz="1800"/>
              <a:t> to switch from error to happy path</a:t>
            </a:r>
          </a:p>
          <a:p>
            <a:r>
              <a:rPr lang="en-US" sz="1800"/>
              <a:t>Bottom-up </a:t>
            </a:r>
            <a:r>
              <a:rPr lang="en-US" sz="1800" b="1"/>
              <a:t>aggregation of errors </a:t>
            </a:r>
            <a:r>
              <a:rPr lang="en-US" sz="1800"/>
              <a:t>from inner to calling functions</a:t>
            </a:r>
          </a:p>
          <a:p>
            <a:pPr lvl="1"/>
            <a:r>
              <a:rPr lang="en-US" sz="1600"/>
              <a:t>every inner/simple function only returns error code relevant to it without knowing the caller!</a:t>
            </a:r>
          </a:p>
          <a:p>
            <a:r>
              <a:rPr lang="en-US" sz="1800" err="1"/>
              <a:t>FsToolkit.ErrorHandling</a:t>
            </a:r>
            <a:r>
              <a:rPr lang="en-US" sz="1800"/>
              <a:t> used </a:t>
            </a:r>
          </a:p>
          <a:p>
            <a:pPr lvl="1"/>
            <a:r>
              <a:rPr lang="en-US" sz="1600"/>
              <a:t>but for 3+ years initially used directly Scott </a:t>
            </a:r>
            <a:r>
              <a:rPr lang="en-US" sz="1600" err="1"/>
              <a:t>Wlaschins</a:t>
            </a:r>
            <a:r>
              <a:rPr lang="en-US" sz="1600"/>
              <a:t> source code</a:t>
            </a:r>
          </a:p>
          <a:p>
            <a:endParaRPr lang="en-US" sz="1400"/>
          </a:p>
        </p:txBody>
      </p:sp>
      <p:pic>
        <p:nvPicPr>
          <p:cNvPr id="6" name="Picture 5" descr="A diagram of a system&#10;&#10;AI-generated content may be incorrect.">
            <a:extLst>
              <a:ext uri="{FF2B5EF4-FFF2-40B4-BE49-F238E27FC236}">
                <a16:creationId xmlns:a16="http://schemas.microsoft.com/office/drawing/2014/main" id="{5663C5DC-C1E3-7380-720A-658F801F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669" y="934528"/>
            <a:ext cx="3697872" cy="55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064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Function composition using map and bind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640"/>
            <a:ext cx="10515600" cy="46581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Functors, </a:t>
            </a:r>
            <a:r>
              <a:rPr lang="en-US" err="1"/>
              <a:t>applicatives</a:t>
            </a:r>
            <a:r>
              <a:rPr lang="en-US"/>
              <a:t> and monads (as part of the view "functional design patterns") understanding is not critical for writing code</a:t>
            </a:r>
          </a:p>
          <a:p>
            <a:r>
              <a:rPr lang="en-US"/>
              <a:t>What needs to be fundamentally understood though is: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It is all about function composition/chaining, how to make function signatures compatible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Writing simple functions, with the simplest possible input/output arguments</a:t>
            </a:r>
          </a:p>
          <a:p>
            <a:r>
              <a:rPr lang="en-US"/>
              <a:t>In reality map and bind work on functions - return functions with elevated input/output</a:t>
            </a:r>
          </a:p>
          <a:p>
            <a:r>
              <a:rPr lang="en-US"/>
              <a:t>Sometimes map is wrongly used, and you need to call flatten =&gt; replace with bind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64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DI with partial application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043"/>
            <a:ext cx="10515600" cy="53968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Every function has its own dependencies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No shared dependencies record across different functions ~ </a:t>
            </a:r>
            <a:r>
              <a:rPr lang="en-US" sz="2000" err="1"/>
              <a:t>ctor</a:t>
            </a:r>
            <a:r>
              <a:rPr lang="en-US" sz="2000"/>
              <a:t> injection in C#</a:t>
            </a:r>
          </a:p>
          <a:p>
            <a:r>
              <a:rPr lang="en-US" sz="2400"/>
              <a:t>Dependencies = functions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can be easily mocked if the function signature is the same</a:t>
            </a:r>
          </a:p>
          <a:p>
            <a:r>
              <a:rPr lang="en-US" sz="2400" err="1"/>
              <a:t>DependencyInjection.fs</a:t>
            </a:r>
            <a:r>
              <a:rPr lang="en-US" sz="2400"/>
              <a:t> is responsible for exposing functions (from </a:t>
            </a:r>
            <a:r>
              <a:rPr lang="en-US" sz="2400" err="1"/>
              <a:t>Api.Function.fs</a:t>
            </a:r>
            <a:r>
              <a:rPr lang="en-US" sz="2400"/>
              <a:t>) with already partially applied arguments</a:t>
            </a:r>
          </a:p>
          <a:p>
            <a:r>
              <a:rPr lang="en-US" sz="2400"/>
              <a:t>The caller is oblivious to the above and supplies only the remaining arguments – e.g. a http message</a:t>
            </a:r>
          </a:p>
          <a:p>
            <a:r>
              <a:rPr lang="en-US" sz="2400">
                <a:ea typeface="+mn-lt"/>
                <a:cs typeface="+mn-lt"/>
              </a:rPr>
              <a:t>Top-level composition root applies dependencies also to "inner" functions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bottom-up, participating functions do not know each other's dependencies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See </a:t>
            </a:r>
            <a:r>
              <a:rPr lang="en-US" sz="2000">
                <a:ea typeface="+mn-lt"/>
                <a:cs typeface="+mn-lt"/>
                <a:hlinkClick r:id="rId2"/>
              </a:rPr>
              <a:t>https://fsharpforfunandprofit.com/posts/dependency-injection-1/#passing-dependencies-to-inner-functions</a:t>
            </a:r>
            <a:r>
              <a:rPr lang="en-US" sz="2000">
                <a:ea typeface="+mn-lt"/>
                <a:cs typeface="+mn-lt"/>
              </a:rPr>
              <a:t> for a detailed explanation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Very important to have flat orchestration functions - then only 1 function must be dependency-injected, no inner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035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Wrap .NET BCL and SDK in helper infrastructure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277"/>
            <a:ext cx="5203167" cy="462348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Including mapping "expected" Exceptions to Results</a:t>
            </a:r>
          </a:p>
          <a:p>
            <a:r>
              <a:rPr lang="en-US"/>
              <a:t>Allowing for partial application of static "clients" which are instantiated upon application startup</a:t>
            </a:r>
          </a:p>
          <a:p>
            <a:r>
              <a:rPr lang="en-US"/>
              <a:t>Allowing for passing in mocked inner functions – e.g. make an http call</a:t>
            </a:r>
          </a:p>
          <a:p>
            <a:r>
              <a:rPr lang="en-US"/>
              <a:t>Such wrappers are usually small – 100 LOCs</a:t>
            </a:r>
          </a:p>
          <a:p>
            <a:r>
              <a:rPr lang="en-US">
                <a:ea typeface="+mn-lt"/>
                <a:cs typeface="+mn-lt"/>
                <a:hlinkClick r:id="rId4"/>
              </a:rPr>
              <a:t>F# App Stub for AKS hosting</a:t>
            </a:r>
            <a:r>
              <a:rPr lang="en-US">
                <a:ea typeface="+mn-lt"/>
                <a:cs typeface="+mn-lt"/>
              </a:rPr>
              <a:t> - wrappers around BackgroundService providing easy spawning of multiple jobs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15EE3F-6A87-A183-1E08-DF1D0BA5C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020" y="1416170"/>
            <a:ext cx="1200640" cy="480563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7A95EE-DF14-8A8C-E5ED-0DC607F88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648" y="1441330"/>
            <a:ext cx="1862402" cy="4751717"/>
          </a:xfrm>
          <a:prstGeom prst="rect">
            <a:avLst/>
          </a:prstGeom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18EA185-CE29-3DF8-0B2F-0C016B35D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231" y="3285226"/>
            <a:ext cx="3762265" cy="357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43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Few type aliases, raw function signatures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368"/>
            <a:ext cx="10515600" cy="4727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Scott Wlaschin was suggesting to define type aliases for functions, however using the original function signatures seems to be eliminate 1 lookup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F34FBB7D-803B-FC73-6BC2-E375F29E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20" y="2656314"/>
            <a:ext cx="7321992" cy="2123144"/>
          </a:xfrm>
          <a:prstGeom prst="rect">
            <a:avLst/>
          </a:prstGeom>
        </p:spPr>
      </p:pic>
      <p:pic>
        <p:nvPicPr>
          <p:cNvPr id="6" name="Picture 5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9410009B-CBCD-0E35-5E0C-3F3A4D80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8" y="2641617"/>
            <a:ext cx="4519189" cy="1190031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AA1A8ED-7070-57A4-9C0B-DC5317C7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43" y="3835420"/>
            <a:ext cx="4534277" cy="25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8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9D7A-0387-376F-C354-FA87337E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8593-43CB-AE7B-AE4F-6B4CD5157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1011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/>
              <a:t>Zastrpay</a:t>
            </a:r>
            <a:r>
              <a:rPr lang="en-US" b="1"/>
              <a:t> Studios</a:t>
            </a:r>
            <a:r>
              <a:rPr lang="en-US"/>
              <a:t> (started in 2019 in Vienna, originally 5G Pay) </a:t>
            </a:r>
          </a:p>
          <a:p>
            <a:endParaRPr lang="en-US"/>
          </a:p>
          <a:p>
            <a:r>
              <a:rPr lang="en-US" sz="2600"/>
              <a:t>We are the technical provider of the </a:t>
            </a:r>
            <a:r>
              <a:rPr lang="en-US" sz="2600" err="1"/>
              <a:t>Zastrpay</a:t>
            </a:r>
            <a:r>
              <a:rPr lang="en-US" sz="2600"/>
              <a:t> cash digital</a:t>
            </a:r>
            <a:r>
              <a:rPr lang="en-US"/>
              <a:t> </a:t>
            </a:r>
            <a:r>
              <a:rPr lang="en-US" sz="2600"/>
              <a:t>payment</a:t>
            </a:r>
            <a:r>
              <a:rPr lang="en-US"/>
              <a:t> product   </a:t>
            </a:r>
            <a:br>
              <a:rPr lang="en-US"/>
            </a:br>
            <a:br>
              <a:rPr lang="en-US"/>
            </a:br>
            <a:r>
              <a:rPr lang="en-US" sz="26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www.zastrpay.com</a:t>
            </a:r>
            <a:endParaRPr lang="en-US" sz="2600"/>
          </a:p>
          <a:p>
            <a:endParaRPr lang="en-US"/>
          </a:p>
        </p:txBody>
      </p:sp>
      <p:pic>
        <p:nvPicPr>
          <p:cNvPr id="4" name="Picture 3" descr="A person holding a phone&#10;&#10;AI-generated content may be incorrect.">
            <a:extLst>
              <a:ext uri="{FF2B5EF4-FFF2-40B4-BE49-F238E27FC236}">
                <a16:creationId xmlns:a16="http://schemas.microsoft.com/office/drawing/2014/main" id="{C81115A2-358A-7267-64A8-57FAE3C693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990" r="6721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9874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Measures with UMX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71"/>
            <a:ext cx="7509096" cy="47372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hlinkClick r:id="rId2"/>
              </a:rPr>
              <a:t>FSharp.UMX</a:t>
            </a:r>
            <a:r>
              <a:rPr lang="en-US"/>
              <a:t> is an amazing little library which </a:t>
            </a:r>
            <a:r>
              <a:rPr lang="en-US" b="1" u="sng"/>
              <a:t>extends</a:t>
            </a:r>
            <a:r>
              <a:rPr lang="en-US"/>
              <a:t> F# measures to other data types (besides </a:t>
            </a:r>
            <a:r>
              <a:rPr lang="en-US" err="1"/>
              <a:t>numerics</a:t>
            </a:r>
            <a:r>
              <a:rPr lang="en-US"/>
              <a:t>) like </a:t>
            </a:r>
            <a:r>
              <a:rPr lang="en-US" err="1"/>
              <a:t>Guid</a:t>
            </a:r>
            <a:r>
              <a:rPr lang="en-US"/>
              <a:t>, string, </a:t>
            </a:r>
            <a:r>
              <a:rPr lang="en-US" err="1"/>
              <a:t>DateTime</a:t>
            </a:r>
            <a:r>
              <a:rPr lang="en-US"/>
              <a:t>, etc.</a:t>
            </a:r>
          </a:p>
          <a:p>
            <a:r>
              <a:rPr lang="en-US"/>
              <a:t>It allows us to make some primitive/general types more specific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Prevents errors mixing up different guids or strings!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Makes function signatures more readable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91B9EFF-D681-0068-8CDA-9DEA1199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044" y="1495043"/>
            <a:ext cx="3134575" cy="1110843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82C80F6-798A-802D-B9D9-7AA40F8E9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044" y="2687370"/>
            <a:ext cx="3134575" cy="2562132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A5C3F08-CB6B-BE40-D1F9-94A6DD5BF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040" y="5329813"/>
            <a:ext cx="8204704" cy="14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3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Dto mapping, serialization, exhaustive mapping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21"/>
            <a:ext cx="10515600" cy="46086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Custom Serializers for System.Text.Json (Json &lt;&gt; Api.Dtos)</a:t>
            </a:r>
            <a:endParaRPr lang="en-US"/>
          </a:p>
          <a:p>
            <a:r>
              <a:rPr lang="en-US"/>
              <a:t>Custom Serializers for MongoDB C# driver (Bson &lt;&gt; Persistence.Dtos)</a:t>
            </a:r>
          </a:p>
          <a:p>
            <a:r>
              <a:rPr lang="en-US"/>
              <a:t>DUs + exhaustive matches are used in both Api.Dtos and Persistence.Dtos!</a:t>
            </a:r>
          </a:p>
          <a:p>
            <a:r>
              <a:rPr lang="en-US"/>
              <a:t>No AutoMapper or similar used, hand-written mapping only ;)</a:t>
            </a:r>
          </a:p>
          <a:p>
            <a:endParaRPr lang="en-US"/>
          </a:p>
        </p:txBody>
      </p:sp>
      <p:pic>
        <p:nvPicPr>
          <p:cNvPr id="6" name="Picture 5" descr="A diagram of a domain&#10;&#10;AI-generated content may be incorrect.">
            <a:extLst>
              <a:ext uri="{FF2B5EF4-FFF2-40B4-BE49-F238E27FC236}">
                <a16:creationId xmlns:a16="http://schemas.microsoft.com/office/drawing/2014/main" id="{1CD5861D-953D-2CEC-DEB1-7CD4171F8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216" y="3734512"/>
            <a:ext cx="6361105" cy="30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6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607"/>
          </a:xfrm>
        </p:spPr>
        <p:txBody>
          <a:bodyPr anchor="ctr">
            <a:normAutofit/>
          </a:bodyPr>
          <a:lstStyle/>
          <a:p>
            <a:r>
              <a:rPr lang="en-US"/>
              <a:t>Anonymous Records for strongly-typed db queries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Anonymous Records are a perfect fit for strongly-typed MongoDB queries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/>
              <a:t>Parameter values are directly supplied upon initialization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/>
              <a:t>SQL Injection not possible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1005FE7-2723-9AA7-0F58-331CD6137B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71"/>
          <a:stretch/>
        </p:blipFill>
        <p:spPr>
          <a:xfrm>
            <a:off x="6172200" y="1831269"/>
            <a:ext cx="5181600" cy="4340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5798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Function names can be English sentences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6"/>
            <a:ext cx="7114584" cy="47224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Ideal for BDD-style integration tests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27AF9C9-EF39-64D2-0CA0-C195272B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1892213"/>
            <a:ext cx="8382000" cy="2792535"/>
          </a:xfrm>
          <a:prstGeom prst="rect">
            <a:avLst/>
          </a:prstGeom>
        </p:spPr>
      </p:pic>
      <p:pic>
        <p:nvPicPr>
          <p:cNvPr id="7" name="Picture 6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BEDA68C0-56DA-5B5C-1126-616129B6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21"/>
          <a:stretch/>
        </p:blipFill>
        <p:spPr>
          <a:xfrm>
            <a:off x="3593114" y="4344538"/>
            <a:ext cx="8378406" cy="25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F# Tooling 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6"/>
            <a:ext cx="7114584" cy="47224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Fantomas</a:t>
            </a:r>
            <a:r>
              <a:rPr lang="en-US">
                <a:ea typeface="+mn-lt"/>
                <a:cs typeface="+mn-lt"/>
              </a:rPr>
              <a:t> for automatic code formatting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Fixed version in .config/dotnet-tools.json</a:t>
            </a:r>
          </a:p>
          <a:p>
            <a:r>
              <a:rPr lang="en-US"/>
              <a:t>TickSpec for BDD style tests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Gherkin syntax highlighting IDE plugin works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But no IDE support for jumping between *.feature and *.fs files</a:t>
            </a:r>
          </a:p>
          <a:p>
            <a:r>
              <a:rPr lang="en-US"/>
              <a:t>Debugging Step Into goes to Nirvana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Especially when in CEs ..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Disable "Enable external source debug" in Rider for example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E4BBAF8-7A60-6378-4ACA-DD779586A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599" y="1702768"/>
            <a:ext cx="3900191" cy="237188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F04401-402C-A39D-9AF8-BF47FCA0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085" y="5092042"/>
            <a:ext cx="6913967" cy="169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2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2: What F# challenges have we been facing?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212"/>
            <a:ext cx="10515600" cy="47125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Pipelines are overused</a:t>
            </a:r>
          </a:p>
          <a:p>
            <a:pPr marL="514350" indent="-514350">
              <a:buAutoNum type="arabicPeriod"/>
            </a:pPr>
            <a:r>
              <a:rPr lang="en-US"/>
              <a:t>Long fs files</a:t>
            </a:r>
          </a:p>
          <a:p>
            <a:pPr marL="514350" indent="-514350">
              <a:buAutoNum type="arabicPeriod"/>
            </a:pPr>
            <a:r>
              <a:rPr lang="en-US"/>
              <a:t>Some .NET BCL/C# features hard to map to F#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Functions with many parameters due to DI</a:t>
            </a:r>
          </a:p>
          <a:p>
            <a:pPr marL="514350" indent="-514350">
              <a:buAutoNum type="arabicPeriod"/>
            </a:pPr>
            <a:r>
              <a:rPr lang="en-US"/>
              <a:t>No real early return 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Debugging experience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Async vs. Task CEs</a:t>
            </a:r>
          </a:p>
          <a:p>
            <a:pPr>
              <a:buAutoNum type="arabicPeriod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6578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Pipelines are overused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84"/>
            <a:ext cx="3661194" cy="46432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err="1"/>
              <a:t>Option.map</a:t>
            </a:r>
            <a:r>
              <a:rPr lang="en-US"/>
              <a:t> + </a:t>
            </a:r>
            <a:r>
              <a:rPr lang="en-US" err="1"/>
              <a:t>Option.defaultValue</a:t>
            </a:r>
            <a:r>
              <a:rPr lang="en-US"/>
              <a:t> vs. if-else/match with</a:t>
            </a:r>
          </a:p>
          <a:p>
            <a:endParaRPr lang="en-US"/>
          </a:p>
          <a:p>
            <a:r>
              <a:rPr lang="en-US"/>
              <a:t>Very long pipeline vs splitting the code into several small pipelines/code blocks (by using CEs + do!/let!-</a:t>
            </a:r>
            <a:r>
              <a:rPr lang="en-US" err="1"/>
              <a:t>ing</a:t>
            </a:r>
            <a:r>
              <a:rPr lang="en-US"/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Additionally async { ... and return! neutralize themselves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4862D66-6E4C-08F7-953C-0F7C647B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99" y="1152731"/>
            <a:ext cx="4149700" cy="3935802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CB1C58D-5810-84B6-EC42-A5063B74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898" y="5535574"/>
            <a:ext cx="3543102" cy="1260366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50118D-E7D3-4B60-1C2B-91BC4E0A5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2" t="1891" r="5015" b="3167"/>
          <a:stretch/>
        </p:blipFill>
        <p:spPr>
          <a:xfrm>
            <a:off x="8648898" y="644867"/>
            <a:ext cx="3543102" cy="4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26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Long fs files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84"/>
            <a:ext cx="10515600" cy="46432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Multiple types, modules, functions per file</a:t>
            </a:r>
          </a:p>
          <a:p>
            <a:r>
              <a:rPr lang="en-US"/>
              <a:t>Quite a few files are close to or even above 2k LOCs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Usually </a:t>
            </a:r>
            <a:r>
              <a:rPr lang="en-US" err="1"/>
              <a:t>Api.Functions.fs</a:t>
            </a:r>
            <a:r>
              <a:rPr lang="en-US"/>
              <a:t>, containing orchestration code</a:t>
            </a:r>
          </a:p>
          <a:p>
            <a:r>
              <a:rPr lang="en-US"/>
              <a:t>Culture shock for most C# developers ;)</a:t>
            </a:r>
          </a:p>
          <a:p>
            <a:r>
              <a:rPr lang="en-US">
                <a:ea typeface="+mn-lt"/>
                <a:cs typeface="+mn-lt"/>
              </a:rPr>
              <a:t>The long files should be split ...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but we are a bit lazy – longer files also work fine ...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and having only a few files (&lt;10) per microservice also simplifies the understanding</a:t>
            </a:r>
            <a:endParaRPr lang="en-US"/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796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Some .NET BCL/C# features hard to map to F#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6"/>
            <a:ext cx="10515600" cy="47471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E.g. </a:t>
            </a:r>
            <a:r>
              <a:rPr lang="en-US">
                <a:ea typeface="+mn-lt"/>
                <a:cs typeface="+mn-lt"/>
                <a:hlinkClick r:id="rId2"/>
              </a:rPr>
              <a:t>https://github.com/fsharp/fslang-suggestions/issues/255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/>
              <a:t>F# tries to eagerly infer types, but that gets it into trouble with generics and when clauses narrowing the type ...</a:t>
            </a:r>
          </a:p>
          <a:p>
            <a:r>
              <a:rPr lang="en-US">
                <a:ea typeface="+mn-lt"/>
                <a:cs typeface="+mn-lt"/>
              </a:rPr>
              <a:t>IAsyncEnumerable is not in </a:t>
            </a:r>
            <a:r>
              <a:rPr lang="en-US" err="1">
                <a:ea typeface="+mn-lt"/>
                <a:cs typeface="+mn-lt"/>
              </a:rPr>
              <a:t>FSharp.Core</a:t>
            </a:r>
            <a:r>
              <a:rPr lang="en-US">
                <a:ea typeface="+mn-lt"/>
                <a:cs typeface="+mn-lt"/>
              </a:rPr>
              <a:t>, but in </a:t>
            </a:r>
            <a:r>
              <a:rPr lang="en-US" err="1">
                <a:ea typeface="+mn-lt"/>
                <a:cs typeface="+mn-lt"/>
              </a:rPr>
              <a:t>FSharp.Control.AsyncSeq</a:t>
            </a:r>
            <a:r>
              <a:rPr lang="en-US">
                <a:ea typeface="+mn-lt"/>
                <a:cs typeface="+mn-lt"/>
              </a:rPr>
              <a:t> (or </a:t>
            </a:r>
            <a:r>
              <a:rPr lang="en-US" err="1">
                <a:ea typeface="+mn-lt"/>
                <a:cs typeface="+mn-lt"/>
              </a:rPr>
              <a:t>TaskSeq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We still have some very old code like this, where at the beginning we were wondering how to iterate asynchronously in F# ...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black background with green text&#10;&#10;AI-generated content may be incorrect.">
            <a:extLst>
              <a:ext uri="{FF2B5EF4-FFF2-40B4-BE49-F238E27FC236}">
                <a16:creationId xmlns:a16="http://schemas.microsoft.com/office/drawing/2014/main" id="{1E2816EC-9D74-17E0-FFBA-F56F6179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19603"/>
            <a:ext cx="10622733" cy="5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Functions with many parameters due to DI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744"/>
            <a:ext cx="4472412" cy="466801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Affects mainly orchestration functions (</a:t>
            </a:r>
            <a:r>
              <a:rPr lang="en-US" err="1"/>
              <a:t>Api.Functions.fs</a:t>
            </a:r>
            <a:r>
              <a:rPr lang="en-US"/>
              <a:t>) and usually not too bad</a:t>
            </a:r>
          </a:p>
          <a:p>
            <a:r>
              <a:rPr lang="en-US">
                <a:ea typeface="+mn-lt"/>
                <a:cs typeface="+mn-lt"/>
              </a:rPr>
              <a:t>But it can get very long for some orchestration functions</a:t>
            </a:r>
          </a:p>
          <a:p>
            <a:r>
              <a:rPr lang="en-US" sz="2800">
                <a:ea typeface="+mn-lt"/>
                <a:cs typeface="+mn-lt"/>
              </a:rPr>
              <a:t>Also problem with "Go to declaration" for function dependencies</a:t>
            </a:r>
          </a:p>
          <a:p>
            <a:r>
              <a:rPr lang="en-US">
                <a:ea typeface="+mn-lt"/>
                <a:cs typeface="+mn-lt"/>
              </a:rPr>
              <a:t>Perhaps: Group function dependencies in anonymous record?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(+) All function dependencies get applied together/at the same time anyway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(-) Nesting + </a:t>
            </a:r>
            <a:r>
              <a:rPr lang="en-US" err="1">
                <a:ea typeface="+mn-lt"/>
                <a:cs typeface="+mn-lt"/>
              </a:rPr>
              <a:t>PascalCasing</a:t>
            </a:r>
            <a:r>
              <a:rPr lang="en-US">
                <a:ea typeface="+mn-lt"/>
                <a:cs typeface="+mn-lt"/>
              </a:rPr>
              <a:t> and dot notation upon invoking</a:t>
            </a:r>
            <a:endParaRPr lang="en-US"/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A8850C4-0480-E227-7C36-F4F27520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980" y="1630462"/>
            <a:ext cx="6903268" cy="1356347"/>
          </a:xfrm>
          <a:prstGeom prst="rect">
            <a:avLst/>
          </a:prstGeom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2B11655-3439-2D60-FA84-FA42BC0E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07" y="3428744"/>
            <a:ext cx="6163901" cy="287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2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9D7A-0387-376F-C354-FA87337E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started with F# ;)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8593-43CB-AE7B-AE4F-6B4CD515749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Choice of Tech Stack was one of the conditions for joining the company as "CTO" … guess what was chosen ;)</a:t>
            </a:r>
            <a:r>
              <a:rPr lang="en-US" sz="28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/>
          </a:p>
          <a:p>
            <a:r>
              <a:rPr lang="en-US"/>
              <a:t>Question to </a:t>
            </a:r>
            <a:r>
              <a:rPr lang="en-US" b="1"/>
              <a:t>F# Vienna Meetup</a:t>
            </a:r>
            <a:r>
              <a:rPr lang="en-US"/>
              <a:t> organizers upon starting this project: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C108D4B6-864A-28F3-E9D5-A1C448ECE1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50"/>
          <a:stretch/>
        </p:blipFill>
        <p:spPr>
          <a:xfrm>
            <a:off x="1073405" y="3469814"/>
            <a:ext cx="10045190" cy="27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51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 real early return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368"/>
            <a:ext cx="10515600" cy="4727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F# is expression-based (which is a good thing!) so shortcuts and early returns are not possible</a:t>
            </a:r>
          </a:p>
          <a:p>
            <a:r>
              <a:rPr lang="en-US"/>
              <a:t>Alternative: extract branches into sub-functions, and call these in an orchestration function</a:t>
            </a:r>
          </a:p>
          <a:p>
            <a:r>
              <a:rPr lang="en-US"/>
              <a:t>Do not get mislead by special unit-returning functions or CEs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hlinkClick r:id="rId3"/>
              </a:rPr>
              <a:t>"unit however is special"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Else can be skipped if return type is unit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Shortcutting (e.g. with return! Error) only works in some computation expressions (e.g. </a:t>
            </a:r>
            <a:r>
              <a:rPr lang="en-US" err="1"/>
              <a:t>asyncResult</a:t>
            </a:r>
            <a:r>
              <a:rPr lang="en-US"/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Both of the above are unreliable and sometimes misleading</a:t>
            </a:r>
          </a:p>
          <a:p>
            <a:r>
              <a:rPr lang="en-US" err="1"/>
              <a:t>Repl</a:t>
            </a:r>
            <a:r>
              <a:rPr lang="en-US"/>
              <a:t>/</a:t>
            </a:r>
            <a:r>
              <a:rPr lang="en-US" err="1"/>
              <a:t>EarlyReturnTests.fsx</a:t>
            </a:r>
            <a:endParaRPr lang="en-US"/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4409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Debugging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84"/>
            <a:ext cx="5263397" cy="46432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Stepping into, especially in computation expressions, leads you quickly to "no mans land"</a:t>
            </a:r>
          </a:p>
          <a:p>
            <a:r>
              <a:rPr lang="en-US">
                <a:ea typeface="+mn-lt"/>
                <a:cs typeface="+mn-lt"/>
              </a:rPr>
              <a:t>Disable external source debugging to remain sane ;)</a:t>
            </a:r>
          </a:p>
          <a:p>
            <a:r>
              <a:rPr lang="en-US">
                <a:ea typeface="+mn-lt"/>
                <a:cs typeface="+mn-lt"/>
              </a:rPr>
              <a:t>But on the positive side: </a:t>
            </a:r>
            <a:r>
              <a:rPr lang="en-US" b="1" err="1">
                <a:ea typeface="+mn-lt"/>
                <a:cs typeface="+mn-lt"/>
              </a:rPr>
              <a:t>fsx</a:t>
            </a:r>
            <a:r>
              <a:rPr lang="en-US" b="1">
                <a:ea typeface="+mn-lt"/>
                <a:cs typeface="+mn-lt"/>
              </a:rPr>
              <a:t> are </a:t>
            </a:r>
            <a:r>
              <a:rPr lang="en-US" b="1" err="1">
                <a:ea typeface="+mn-lt"/>
                <a:cs typeface="+mn-lt"/>
              </a:rPr>
              <a:t>debuggable</a:t>
            </a:r>
            <a:r>
              <a:rPr lang="en-US" b="1">
                <a:ea typeface="+mn-lt"/>
                <a:cs typeface="+mn-lt"/>
              </a:rPr>
              <a:t> since recently!!!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BD0F85-2FB7-2795-2350-3B5F3E8D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959"/>
          <a:stretch/>
        </p:blipFill>
        <p:spPr>
          <a:xfrm>
            <a:off x="6391145" y="793778"/>
            <a:ext cx="5346150" cy="18195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E1AF1E0-FA5B-6F3A-0A77-1CDAEBC0D152}"/>
              </a:ext>
            </a:extLst>
          </p:cNvPr>
          <p:cNvGrpSpPr/>
          <p:nvPr/>
        </p:nvGrpSpPr>
        <p:grpSpPr>
          <a:xfrm>
            <a:off x="6048200" y="2434281"/>
            <a:ext cx="6032039" cy="4839936"/>
            <a:chOff x="6048200" y="2434281"/>
            <a:chExt cx="6032039" cy="48399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868073-1D65-FA35-3B9F-41EA29A4B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8200" y="2434281"/>
              <a:ext cx="6032039" cy="483993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EF13E1-B6EE-928A-16B5-645B8CEF1D97}"/>
                </a:ext>
              </a:extLst>
            </p:cNvPr>
            <p:cNvSpPr/>
            <p:nvPr/>
          </p:nvSpPr>
          <p:spPr>
            <a:xfrm>
              <a:off x="8229600" y="3682313"/>
              <a:ext cx="1427206" cy="169153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921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Async vs. Task 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744"/>
            <a:ext cx="10515600" cy="528264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ea typeface="+mn-lt"/>
                <a:cs typeface="+mn-lt"/>
              </a:rPr>
              <a:t>Tasks / Task CEs have been re-vamped and optimized in F# 6.0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  <a:hlinkClick r:id="rId2"/>
              </a:rPr>
              <a:t>F# RFC FS-1087 - Resumable code and resumable state machines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100"/>
              <a:t>Async / Async CEs have been not optimized</a:t>
            </a:r>
          </a:p>
          <a:p>
            <a:r>
              <a:rPr lang="en-US">
                <a:ea typeface="+mn-lt"/>
                <a:cs typeface="+mn-lt"/>
                <a:hlinkClick r:id="rId3"/>
              </a:rPr>
              <a:t>Performance benefit of task vs. async CE is likely overstated #34856</a:t>
            </a:r>
          </a:p>
          <a:p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What now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100">
                <a:ea typeface="+mn-lt"/>
                <a:cs typeface="+mn-lt"/>
              </a:rPr>
              <a:t>Task CEs everywhere?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100">
                <a:ea typeface="+mn-lt"/>
                <a:cs typeface="+mn-lt"/>
              </a:rPr>
              <a:t>Prefer cold/not-started Async CEs ...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100">
                <a:ea typeface="+mn-lt"/>
                <a:cs typeface="+mn-lt"/>
              </a:rPr>
              <a:t>Async CE everywhere, Task CE only for Interop?</a:t>
            </a:r>
          </a:p>
          <a:p>
            <a:r>
              <a:rPr lang="en-US"/>
              <a:t>When will Async CEs be optimized as well?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100"/>
              <a:t>"</a:t>
            </a:r>
            <a:r>
              <a:rPr lang="en-US" sz="2100">
                <a:ea typeface="+mn-lt"/>
                <a:cs typeface="+mn-lt"/>
              </a:rPr>
              <a:t>Anyway, the approximate reimplementation appears to run as fast as </a:t>
            </a:r>
            <a:r>
              <a:rPr lang="en-US" sz="2100" err="1">
                <a:ea typeface="+mn-lt"/>
                <a:cs typeface="+mn-lt"/>
              </a:rPr>
              <a:t>TaskBuilder</a:t>
            </a:r>
            <a:r>
              <a:rPr lang="en-US" sz="2100">
                <a:ea typeface="+mn-lt"/>
                <a:cs typeface="+mn-lt"/>
              </a:rPr>
              <a:t> for sync cases, and as fast as tasks for async cases. That makes it like 10-20x faster than the current F# async implementation. Stack traces etc. would be greatly improved to."</a:t>
            </a:r>
            <a:endParaRPr lang="en-US" sz="21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802BA-BC9A-6E85-F567-2A7058E99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9855" y="2587795"/>
            <a:ext cx="7400467" cy="21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8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BA4C1-DDCC-3AB3-84BA-91343CA90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0350-D438-57D7-B226-44BCAD94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Bonus: F# </a:t>
            </a:r>
            <a:r>
              <a:rPr lang="en-US" err="1">
                <a:ea typeface="+mj-lt"/>
                <a:cs typeface="+mj-lt"/>
              </a:rPr>
              <a:t>vNext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0E171-7E59-C163-F9AD-08B7C2F90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991"/>
            <a:ext cx="6579799" cy="47417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"If I had 3 wishes …"</a:t>
            </a:r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Anonymous Discriminated Unions</a:t>
            </a: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for the case where every function has a specific very narrowly defined set of possible errors (not shared across functions)</a:t>
            </a: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Currently we have to define a DU, e.g. ProcessCommand1Error with cases Error1 and Error2</a:t>
            </a: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If anonymous DUs were available we could directly write in the signature of the function that it returns </a:t>
            </a:r>
            <a:r>
              <a:rPr lang="en-US" b="1">
                <a:ea typeface="+mn-lt"/>
                <a:cs typeface="+mn-lt"/>
              </a:rPr>
              <a:t>Result&lt;_, Error1 | Error2)</a:t>
            </a:r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Optimize Async CEs in the same way as Task CEs have been optimized</a:t>
            </a:r>
          </a:p>
          <a:p>
            <a:pPr marL="1371600"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Task </a:t>
            </a:r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Sorry, no 3rd wish, F# is perfect ;)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8603DFE-A78A-9A2C-A35A-0E4B00EBE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81" y="1495245"/>
            <a:ext cx="4197814" cy="24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2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Bonus: Recommended Books about FP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300" y="1420794"/>
            <a:ext cx="5777700" cy="175871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900" b="1">
                <a:ea typeface="+mn-lt"/>
                <a:cs typeface="+mn-lt"/>
              </a:rPr>
              <a:t>Grokking Simplicity</a:t>
            </a:r>
            <a:r>
              <a:rPr lang="en-US" sz="2900">
                <a:ea typeface="+mn-lt"/>
                <a:cs typeface="+mn-lt"/>
              </a:rPr>
              <a:t>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by Eric Normand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Explains what functional thinking is, and why you should prefer data before calculation (pure functions) before actions (impure code), etc.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  <a:p>
            <a:endParaRPr lang="en-US" b="1">
              <a:ea typeface="+mn-lt"/>
              <a:cs typeface="+mn-lt"/>
            </a:endParaRPr>
          </a:p>
        </p:txBody>
      </p:sp>
      <p:pic>
        <p:nvPicPr>
          <p:cNvPr id="5122" name="Picture 2" descr="Grokking Simplicity">
            <a:extLst>
              <a:ext uri="{FF2B5EF4-FFF2-40B4-BE49-F238E27FC236}">
                <a16:creationId xmlns:a16="http://schemas.microsoft.com/office/drawing/2014/main" id="{D69B6B36-B30B-1C81-66CE-E1A8E7A3CDE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74" y="3324313"/>
            <a:ext cx="2491492" cy="3168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A75AF0-425A-D18A-9A1F-ED4572D4FCE1}"/>
              </a:ext>
            </a:extLst>
          </p:cNvPr>
          <p:cNvSpPr txBox="1">
            <a:spLocks/>
          </p:cNvSpPr>
          <p:nvPr/>
        </p:nvSpPr>
        <p:spPr>
          <a:xfrm>
            <a:off x="6201399" y="1414732"/>
            <a:ext cx="5777700" cy="14705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Domain Modeling Made Functional</a:t>
            </a:r>
            <a:r>
              <a:rPr lang="en-US">
                <a:ea typeface="+mn-lt"/>
                <a:cs typeface="+mn-lt"/>
              </a:rPr>
              <a:t>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by Scott </a:t>
            </a:r>
            <a:r>
              <a:rPr lang="en-US" err="1">
                <a:ea typeface="+mn-lt"/>
                <a:cs typeface="+mn-lt"/>
              </a:rPr>
              <a:t>Wlaschin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Explains that an application is nothing more but a chain (pipeline) of functions, </a:t>
            </a:r>
            <a:r>
              <a:rPr lang="en-US" err="1">
                <a:ea typeface="+mn-lt"/>
                <a:cs typeface="+mn-lt"/>
              </a:rPr>
              <a:t>etc</a:t>
            </a:r>
            <a:endParaRPr lang="en-US"/>
          </a:p>
          <a:p>
            <a:endParaRPr lang="en-US" b="1">
              <a:ea typeface="+mn-lt"/>
              <a:cs typeface="+mn-lt"/>
            </a:endParaRPr>
          </a:p>
        </p:txBody>
      </p:sp>
      <p:pic>
        <p:nvPicPr>
          <p:cNvPr id="9" name="Picture 8" descr="A book cover of a computer&#10;&#10;AI-generated content may be incorrect.">
            <a:extLst>
              <a:ext uri="{FF2B5EF4-FFF2-40B4-BE49-F238E27FC236}">
                <a16:creationId xmlns:a16="http://schemas.microsoft.com/office/drawing/2014/main" id="{FE40CAE2-812E-D653-BDB4-32CAB021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4" y="3324314"/>
            <a:ext cx="2630112" cy="3168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809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06AEC-E085-7C79-B168-1E718B21E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0DFC-366F-E36E-2409-5224DA7C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… but F# is only the top of the iceberg ...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677BAA-2901-1F2F-9760-3EF1BB2E1C5B}"/>
              </a:ext>
            </a:extLst>
          </p:cNvPr>
          <p:cNvSpPr/>
          <p:nvPr/>
        </p:nvSpPr>
        <p:spPr>
          <a:xfrm>
            <a:off x="2081432" y="1612268"/>
            <a:ext cx="8160774" cy="8662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/>
              <a:t>Backend (100% in F#)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CAAF9D-F53A-CA44-B4B7-D242B86BDCF2}"/>
              </a:ext>
            </a:extLst>
          </p:cNvPr>
          <p:cNvSpPr/>
          <p:nvPr/>
        </p:nvSpPr>
        <p:spPr>
          <a:xfrm>
            <a:off x="2138516" y="2766261"/>
            <a:ext cx="2399270" cy="33347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.NET Ecosystem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6AFD86-CD37-BAB6-EE85-1ACD40BE2347}"/>
              </a:ext>
            </a:extLst>
          </p:cNvPr>
          <p:cNvSpPr/>
          <p:nvPr/>
        </p:nvSpPr>
        <p:spPr>
          <a:xfrm>
            <a:off x="4803483" y="2766260"/>
            <a:ext cx="2711503" cy="33347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Software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72DD8-BD07-288A-87B5-C1616F2A9D55}"/>
              </a:ext>
            </a:extLst>
          </p:cNvPr>
          <p:cNvSpPr/>
          <p:nvPr/>
        </p:nvSpPr>
        <p:spPr>
          <a:xfrm>
            <a:off x="7750665" y="2766259"/>
            <a:ext cx="2488480" cy="33347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Cloud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362697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68F36-C3D9-F619-E05F-664E1C14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53CB-6172-90C8-EDCF-9E82F1B7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Ecosystem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70511-FC4B-55DE-BC97-5E8D18E1B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10515600" cy="51701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Very Stable Foundation</a:t>
            </a:r>
          </a:p>
          <a:p>
            <a:pPr lvl="1"/>
            <a:r>
              <a:rPr lang="en-US"/>
              <a:t>Backed up by MS, will not die</a:t>
            </a:r>
          </a:p>
          <a:p>
            <a:pPr lvl="1"/>
            <a:r>
              <a:rPr lang="en-US"/>
              <a:t>F# might be a small dot on the map, but .NET is a huge continent!</a:t>
            </a:r>
          </a:p>
          <a:p>
            <a:pPr lvl="1"/>
            <a:r>
              <a:rPr lang="en-US"/>
              <a:t>Bigger ecosystem than the ones hosting other functional languages</a:t>
            </a:r>
          </a:p>
          <a:p>
            <a:r>
              <a:rPr lang="en-US"/>
              <a:t>Constant Improvements with every new .NET version</a:t>
            </a:r>
          </a:p>
          <a:p>
            <a:pPr lvl="1"/>
            <a:r>
              <a:rPr lang="en-US"/>
              <a:t>Not only LTS, enjoying currently .NET 9 ;)</a:t>
            </a:r>
          </a:p>
          <a:p>
            <a:r>
              <a:rPr lang="en-US"/>
              <a:t>Huge amount of BCL functionality, C# SDKs for everything</a:t>
            </a:r>
          </a:p>
          <a:p>
            <a:pPr lvl="1"/>
            <a:r>
              <a:rPr lang="en-US"/>
              <a:t>AWS, Azure, GCP SDKs, all covered</a:t>
            </a:r>
          </a:p>
          <a:p>
            <a:pPr lvl="1"/>
            <a:r>
              <a:rPr lang="en-US"/>
              <a:t>Database SDKs – e.g. MongoDB</a:t>
            </a:r>
          </a:p>
          <a:p>
            <a:pPr lvl="1"/>
            <a:r>
              <a:rPr lang="en-US"/>
              <a:t>SMTP, SFTP, etc.</a:t>
            </a:r>
          </a:p>
          <a:p>
            <a:r>
              <a:rPr lang="en-US"/>
              <a:t>Not using Entity Framework though</a:t>
            </a:r>
          </a:p>
          <a:p>
            <a:pPr lvl="1"/>
            <a:r>
              <a:rPr lang="en-US"/>
              <a:t>No need, DDD + Document/NoSQL </a:t>
            </a:r>
            <a:r>
              <a:rPr lang="en-US" err="1"/>
              <a:t>db</a:t>
            </a:r>
            <a:endParaRPr lang="en-US"/>
          </a:p>
          <a:p>
            <a:r>
              <a:rPr lang="en-US"/>
              <a:t>Need to be careful with some tech from MS</a:t>
            </a:r>
          </a:p>
          <a:p>
            <a:pPr lvl="1"/>
            <a:r>
              <a:rPr lang="en-US"/>
              <a:t>Blazor, MAUI</a:t>
            </a:r>
          </a:p>
        </p:txBody>
      </p:sp>
    </p:spTree>
    <p:extLst>
      <p:ext uri="{BB962C8B-B14F-4D97-AF65-F5344CB8AC3E}">
        <p14:creationId xmlns:p14="http://schemas.microsoft.com/office/powerpoint/2010/main" val="3785712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3: Some Architectural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10515600" cy="517019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/>
              <a:t>Microservices (but with </a:t>
            </a:r>
            <a:r>
              <a:rPr lang="en-US" err="1"/>
              <a:t>monorepo</a:t>
            </a:r>
            <a:r>
              <a:rPr lang="en-US"/>
              <a:t>)</a:t>
            </a:r>
          </a:p>
          <a:p>
            <a:pPr marL="514350" indent="-514350">
              <a:buAutoNum type="arabicPeriod"/>
            </a:pPr>
            <a:r>
              <a:rPr lang="en-US"/>
              <a:t>CQRS+</a:t>
            </a:r>
          </a:p>
          <a:p>
            <a:pPr marL="514350" indent="-514350">
              <a:buAutoNum type="arabicPeriod"/>
            </a:pPr>
            <a:r>
              <a:rPr lang="en-US"/>
              <a:t>Change Streams / CDC / Change Feed etc.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Current State + Last Event</a:t>
            </a:r>
            <a:r>
              <a:rPr lang="en-US"/>
              <a:t> (no Event Sourcing)</a:t>
            </a:r>
          </a:p>
          <a:p>
            <a:pPr marL="514350" indent="-514350">
              <a:buAutoNum type="arabicPeriod"/>
            </a:pPr>
            <a:r>
              <a:rPr lang="en-US"/>
              <a:t>Idempotency</a:t>
            </a:r>
          </a:p>
          <a:p>
            <a:pPr marL="514350" indent="-514350">
              <a:buAutoNum type="arabicPeriod"/>
            </a:pPr>
            <a:r>
              <a:rPr lang="en-US"/>
              <a:t>Application Layers, "Project Layers"</a:t>
            </a:r>
          </a:p>
          <a:p>
            <a:pPr marL="514350" indent="-514350">
              <a:buAutoNum type="arabicPeriod"/>
            </a:pPr>
            <a:r>
              <a:rPr lang="en-US"/>
              <a:t>Contract-first REST API Design</a:t>
            </a:r>
          </a:p>
          <a:p>
            <a:pPr marL="514350" indent="-514350">
              <a:buAutoNum type="arabicPeriod"/>
            </a:pPr>
            <a:r>
              <a:rPr lang="en-US"/>
              <a:t>No ORMs and no database transactions, store entities 1:1 in a document database </a:t>
            </a:r>
          </a:p>
          <a:p>
            <a:pPr marL="514350" indent="-514350">
              <a:buAutoNum type="arabicPeriod"/>
            </a:pPr>
            <a:r>
              <a:rPr lang="en-US"/>
              <a:t>2-Phase Commit</a:t>
            </a:r>
          </a:p>
          <a:p>
            <a:pPr marL="514350" indent="-514350">
              <a:buAutoNum type="arabicPeriod"/>
            </a:pPr>
            <a:r>
              <a:rPr lang="en-US"/>
              <a:t>BDD (Gherkin)</a:t>
            </a:r>
          </a:p>
          <a:p>
            <a:pPr marL="514350" indent="-514350">
              <a:buAutoNum type="arabicPeriod"/>
            </a:pPr>
            <a:r>
              <a:rPr lang="en-US"/>
              <a:t>Inverted Testing Pyramid</a:t>
            </a:r>
          </a:p>
          <a:p>
            <a:pPr marL="514350" indent="-514350">
              <a:buAutoNum type="arabicPeriod"/>
            </a:pPr>
            <a:r>
              <a:rPr lang="en-US"/>
              <a:t>Consumer Driven Contract Testing (CDCT)</a:t>
            </a:r>
          </a:p>
          <a:p>
            <a:pPr marL="514350" indent="-514350">
              <a:buAutoNum type="arabicPeriod"/>
            </a:pPr>
            <a:r>
              <a:rPr lang="en-US"/>
              <a:t>Mock only at the lowest level</a:t>
            </a:r>
          </a:p>
          <a:p>
            <a:pPr marL="514350" indent="-514350">
              <a:buAutoNum type="arabicPeriod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Microservices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7729988" cy="537039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A lot of microservice backlash lately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You should always start with a monolith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Microservices = Distributed Monolith (worse than "normal" Monolith)</a:t>
            </a:r>
          </a:p>
          <a:p>
            <a:r>
              <a:rPr lang="en-US"/>
              <a:t>Services/Microservices = divide and conquer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Service = Simpler/smaller "application worlds" or domains with 1-3 entities each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Microservice = part of a Service, broken down by technical aspect (see CQRS+ on next slide)</a:t>
            </a:r>
          </a:p>
          <a:p>
            <a:r>
              <a:rPr lang="en-US"/>
              <a:t>Microservices are easy to deploy, individually</a:t>
            </a:r>
          </a:p>
          <a:p>
            <a:r>
              <a:rPr lang="en-US"/>
              <a:t>Microservices are easy to scale and monitor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CPU/RAM consumption, K8s requests/limits</a:t>
            </a:r>
          </a:p>
          <a:p>
            <a:r>
              <a:rPr lang="en-US"/>
              <a:t>Each Service has a clear API contract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Clear boundaries! (vs monolith)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The API serves as the testing surface</a:t>
            </a:r>
          </a:p>
          <a:p>
            <a:r>
              <a:rPr lang="en-US"/>
              <a:t>Each Microservice has its own health check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Invoked upon startup and regularly afterwards (e.g. every x minutes)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273056-E6B8-3B24-BA88-1EF3FBE7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55" y="1006415"/>
            <a:ext cx="3612212" cy="58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34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BC485-5865-AF4F-6C92-692759751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2164-B535-28CF-97E3-45630039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CQRS+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DE88F-CDC6-EFC3-F8F8-6C46CD94B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3" y="3872541"/>
            <a:ext cx="11180552" cy="297297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/>
              <a:t>CQRS</a:t>
            </a:r>
            <a:r>
              <a:rPr lang="en-US">
                <a:ea typeface="+mn-lt"/>
                <a:cs typeface="+mn-lt"/>
              </a:rPr>
              <a:t> = Write (Command Handling) + Read (Query Handling)</a:t>
            </a:r>
          </a:p>
          <a:p>
            <a:r>
              <a:rPr lang="en-US">
                <a:ea typeface="+mn-lt"/>
                <a:cs typeface="+mn-lt"/>
              </a:rPr>
              <a:t>CQRS+ = CQRS + a bunch of additional microservices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Change Handling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Event Publishing, External Event Publishing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Event Handling, External Event Handling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Clear definition Service &lt;&gt; Microservice, and focus of each Microservice on a specific topic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Enables Microservice templates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Domain Logic only in Command Handling microservice</a:t>
            </a:r>
            <a:endParaRPr lang="en-US"/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See </a:t>
            </a:r>
            <a:r>
              <a:rPr lang="en-US">
                <a:ea typeface="+mn-lt"/>
                <a:cs typeface="+mn-lt"/>
                <a:hlinkClick r:id="rId2"/>
              </a:rPr>
              <a:t>https://dev.to/deyanp/cqrs-5276</a:t>
            </a:r>
            <a:r>
              <a:rPr lang="en-US">
                <a:ea typeface="+mn-lt"/>
                <a:cs typeface="+mn-lt"/>
              </a:rPr>
              <a:t> for more details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diagram of a event&#10;&#10;AI-generated content may be incorrect.">
            <a:extLst>
              <a:ext uri="{FF2B5EF4-FFF2-40B4-BE49-F238E27FC236}">
                <a16:creationId xmlns:a16="http://schemas.microsoft.com/office/drawing/2014/main" id="{9B4C2272-0114-D0FE-0ED0-6AC07A1D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103" y="-1277"/>
            <a:ext cx="9970698" cy="38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8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F#?  </a:t>
            </a:r>
            <a:endParaRPr lang="en-US"/>
          </a:p>
        </p:txBody>
      </p:sp>
      <p:pic>
        <p:nvPicPr>
          <p:cNvPr id="6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D152A34-3D7D-DBD2-F16B-AF85563FF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630" t="10684" r="5397"/>
          <a:stretch/>
        </p:blipFill>
        <p:spPr>
          <a:xfrm>
            <a:off x="838200" y="1570838"/>
            <a:ext cx="9040605" cy="1858162"/>
          </a:xfrm>
        </p:spPr>
      </p:pic>
      <p:pic>
        <p:nvPicPr>
          <p:cNvPr id="7" name="Picture 6" descr="A black background with white text and yellow emoji&#10;&#10;AI-generated content may be incorrect.">
            <a:extLst>
              <a:ext uri="{FF2B5EF4-FFF2-40B4-BE49-F238E27FC236}">
                <a16:creationId xmlns:a16="http://schemas.microsoft.com/office/drawing/2014/main" id="{E138588E-E8C5-EE98-82AA-C61A27E3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73" t="15598"/>
          <a:stretch/>
        </p:blipFill>
        <p:spPr>
          <a:xfrm>
            <a:off x="838200" y="3483077"/>
            <a:ext cx="3137026" cy="804741"/>
          </a:xfrm>
          <a:prstGeom prst="rect">
            <a:avLst/>
          </a:prstGeom>
        </p:spPr>
      </p:pic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18DC7BE-E962-B53D-3CD1-3B51E56B6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36305"/>
            <a:ext cx="5474180" cy="663369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9D86DD0-E4D8-EC50-39EC-596713E60D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50" t="11506"/>
          <a:stretch/>
        </p:blipFill>
        <p:spPr>
          <a:xfrm>
            <a:off x="6703080" y="3463134"/>
            <a:ext cx="3136108" cy="975228"/>
          </a:xfrm>
          <a:prstGeom prst="rect">
            <a:avLst/>
          </a:prstGeom>
        </p:spPr>
      </p:pic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8C478D6-08E6-F7F3-1973-1F9B0D24A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048161"/>
            <a:ext cx="5783283" cy="788019"/>
          </a:xfrm>
          <a:prstGeom prst="rect">
            <a:avLst/>
          </a:prstGeom>
        </p:spPr>
      </p:pic>
      <p:pic>
        <p:nvPicPr>
          <p:cNvPr id="11" name="Picture 1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3D49155-3EE6-B58B-75ED-D8DD637565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36" t="11177" r="5595"/>
          <a:stretch/>
        </p:blipFill>
        <p:spPr>
          <a:xfrm>
            <a:off x="6703080" y="4521338"/>
            <a:ext cx="5238549" cy="1116549"/>
          </a:xfrm>
          <a:prstGeom prst="rect">
            <a:avLst/>
          </a:prstGeom>
        </p:spPr>
      </p:pic>
      <p:pic>
        <p:nvPicPr>
          <p:cNvPr id="12" name="Picture 11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587F34A8-A2E4-8E4C-BD2C-270E53D8C1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135" t="13006"/>
          <a:stretch/>
        </p:blipFill>
        <p:spPr>
          <a:xfrm>
            <a:off x="6703080" y="5703078"/>
            <a:ext cx="4196751" cy="905221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1825F296-234C-4291-F10C-319DBC8316E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624" t="5860"/>
          <a:stretch/>
        </p:blipFill>
        <p:spPr>
          <a:xfrm>
            <a:off x="838200" y="5884667"/>
            <a:ext cx="2761013" cy="9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95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Change Streams / CDC / Change Feed etc.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6" y="4088201"/>
            <a:ext cx="10515600" cy="285435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/>
              <a:t>A simple problem which is "haunting" 99% of business applications – write to </a:t>
            </a:r>
            <a:r>
              <a:rPr lang="en-US" err="1"/>
              <a:t>db</a:t>
            </a:r>
            <a:r>
              <a:rPr lang="en-US"/>
              <a:t> + write to message bus</a:t>
            </a:r>
          </a:p>
          <a:p>
            <a:r>
              <a:rPr lang="en-US">
                <a:ea typeface="+mn-lt"/>
                <a:cs typeface="+mn-lt"/>
              </a:rPr>
              <a:t>The best solution to it are Change Streams (and similar)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Alternative solution: Outbox Pattern</a:t>
            </a:r>
          </a:p>
          <a:p>
            <a:r>
              <a:rPr lang="en-US">
                <a:ea typeface="+mn-lt"/>
                <a:cs typeface="+mn-lt"/>
              </a:rPr>
              <a:t>Change Streams are basically database events which the application can process in a reliable way eventually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The (Command Handling) Application is solely responsible for writing into the </a:t>
            </a:r>
            <a:r>
              <a:rPr lang="en-US" err="1">
                <a:ea typeface="+mn-lt"/>
                <a:cs typeface="+mn-lt"/>
              </a:rPr>
              <a:t>db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 separate (Change Handling/Event Publishing) Application is solely responsible for processing the database events and publishing events to message bus, etc.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See </a:t>
            </a:r>
            <a:r>
              <a:rPr lang="en-US">
                <a:ea typeface="+mn-lt"/>
                <a:cs typeface="+mn-lt"/>
                <a:hlinkClick r:id="rId2"/>
              </a:rPr>
              <a:t>https://dev.to/deyanp/use-change-streams-instead-of-traditional-outbox-or-distributed-transactions-cdb</a:t>
            </a:r>
            <a:r>
              <a:rPr lang="en-US">
                <a:ea typeface="+mn-lt"/>
                <a:cs typeface="+mn-lt"/>
              </a:rPr>
              <a:t> for more details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diagram of a diagram of a subscriber&#10;&#10;AI-generated content may be incorrect.">
            <a:extLst>
              <a:ext uri="{FF2B5EF4-FFF2-40B4-BE49-F238E27FC236}">
                <a16:creationId xmlns:a16="http://schemas.microsoft.com/office/drawing/2014/main" id="{008441EE-62C0-64B4-5B8A-36DB2103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17" y="1223699"/>
            <a:ext cx="6494972" cy="28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28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Current State + Last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483"/>
            <a:ext cx="6889377" cy="4623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Event Sourcing has its issues</a:t>
            </a:r>
          </a:p>
          <a:p>
            <a:r>
              <a:rPr lang="en-US">
                <a:ea typeface="+mn-lt"/>
                <a:cs typeface="+mn-lt"/>
              </a:rPr>
              <a:t>The "Current State" approach has some benefits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Easier to understand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Faster to materialize when processing commands</a:t>
            </a:r>
          </a:p>
          <a:p>
            <a:r>
              <a:rPr lang="en-US">
                <a:ea typeface="+mn-lt"/>
                <a:cs typeface="+mn-lt"/>
              </a:rPr>
              <a:t>How to make the "Current State" approach audit and EDA-friendly though?</a:t>
            </a:r>
          </a:p>
          <a:p>
            <a:r>
              <a:rPr lang="en-US">
                <a:ea typeface="+mn-lt"/>
                <a:cs typeface="+mn-lt"/>
              </a:rPr>
              <a:t>Answer: Current State + Last State</a:t>
            </a:r>
          </a:p>
          <a:p>
            <a:r>
              <a:rPr lang="en-US">
                <a:ea typeface="+mn-lt"/>
                <a:cs typeface="+mn-lt"/>
              </a:rPr>
              <a:t>See </a:t>
            </a:r>
            <a:r>
              <a:rPr lang="en-US">
                <a:ea typeface="+mn-lt"/>
                <a:cs typeface="+mn-lt"/>
                <a:hlinkClick r:id="rId2"/>
              </a:rPr>
              <a:t>https://dev.to/deyanp/tbd-current-state-last-event-as-an-alternative-to-event-sourcing-5gm5</a:t>
            </a:r>
            <a:r>
              <a:rPr lang="en-US">
                <a:ea typeface="+mn-lt"/>
                <a:cs typeface="+mn-lt"/>
              </a:rPr>
              <a:t> for more details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9DC2D-AECB-D366-E737-9D71FB6B0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4"/>
          <a:stretch/>
        </p:blipFill>
        <p:spPr>
          <a:xfrm>
            <a:off x="7985799" y="595130"/>
            <a:ext cx="4206201" cy="2833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DAA94-7424-E855-2601-DB521011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4"/>
          <a:stretch/>
        </p:blipFill>
        <p:spPr>
          <a:xfrm>
            <a:off x="7985799" y="3429000"/>
            <a:ext cx="4206201" cy="33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38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Idempotence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7964055" cy="470184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Simplifies client and server code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Alternatives – a lot of ifs and "try fetch from the server"</a:t>
            </a:r>
          </a:p>
          <a:p>
            <a:r>
              <a:rPr lang="en-US"/>
              <a:t>A must for all APIs which are not idempotent by default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Command Handling</a:t>
            </a:r>
          </a:p>
          <a:p>
            <a:r>
              <a:rPr lang="en-US"/>
              <a:t>Client-side generated GUID/UUID entity </a:t>
            </a:r>
            <a:r>
              <a:rPr lang="en-US" b="1"/>
              <a:t>id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Allows to quickly find the entity by id, regardless of database partitions, shards</a:t>
            </a:r>
          </a:p>
          <a:p>
            <a:r>
              <a:rPr lang="en-US"/>
              <a:t>Client-side submitted GUID/UUID </a:t>
            </a:r>
            <a:r>
              <a:rPr lang="en-US" b="1"/>
              <a:t>x-request-id</a:t>
            </a:r>
            <a:r>
              <a:rPr lang="en-US"/>
              <a:t> header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Stored as attribute of every entity, and compared – if last state has this id, then this is a retry</a:t>
            </a:r>
          </a:p>
          <a:p>
            <a:r>
              <a:rPr lang="en-US"/>
              <a:t>(+): No server-side caches (with time limitation) required with this approach</a:t>
            </a:r>
          </a:p>
          <a:p>
            <a:r>
              <a:rPr lang="en-US"/>
              <a:t>(-): Application code required (vs. middleware)</a:t>
            </a:r>
          </a:p>
          <a:p>
            <a:endParaRPr lang="en-US"/>
          </a:p>
        </p:txBody>
      </p:sp>
      <p:pic>
        <p:nvPicPr>
          <p:cNvPr id="4" name="Picture 3" descr="A diagram of a service&#10;&#10;AI-generated content may be incorrect.">
            <a:extLst>
              <a:ext uri="{FF2B5EF4-FFF2-40B4-BE49-F238E27FC236}">
                <a16:creationId xmlns:a16="http://schemas.microsoft.com/office/drawing/2014/main" id="{452C058F-2F28-34BE-9A36-54B94EB9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011" y="1535545"/>
            <a:ext cx="3333766" cy="47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39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1CF75-329A-47DE-A10B-5EC67C6A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787D-61CB-EE3D-A742-82DC3C5A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Application Layers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7E35-A072-AD8F-D56E-F5F4A3CAC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71"/>
            <a:ext cx="6138877" cy="53146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ea typeface="+mn-lt"/>
                <a:cs typeface="+mn-lt"/>
              </a:rPr>
              <a:t>Hexagonal Architecture by Alistair Cockburn, Onion Architecture by Jeffrey Palermo, Clean Architecture by Robert C. Martin: 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Dependencies point from outside to the inside of the circle</a:t>
            </a:r>
            <a:endParaRPr lang="en-US"/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Make business logic (at the center of the circle) unaware of infrastructure and external dependencies (incl. own exposed API)</a:t>
            </a:r>
          </a:p>
          <a:p>
            <a:pPr>
              <a:lnSpc>
                <a:spcPct val="120000"/>
              </a:lnSpc>
            </a:pPr>
            <a:r>
              <a:rPr lang="en-US">
                <a:ea typeface="+mn-lt"/>
                <a:cs typeface="+mn-lt"/>
              </a:rPr>
              <a:t>Data is remapped at every layer (</a:t>
            </a:r>
            <a:r>
              <a:rPr lang="en-US" sz="2500">
                <a:ea typeface="+mn-lt"/>
                <a:cs typeface="+mn-lt"/>
              </a:rPr>
              <a:t>1:1)</a:t>
            </a:r>
            <a:r>
              <a:rPr lang="en-US">
                <a:ea typeface="+mn-lt"/>
                <a:cs typeface="+mn-lt"/>
              </a:rPr>
              <a:t>: API DTOs &lt;&gt; Domain Types &lt;&gt; Persistence DTOs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ea typeface="+mn-lt"/>
                <a:cs typeface="+mn-lt"/>
              </a:rPr>
              <a:t>Orchestration (</a:t>
            </a:r>
            <a:r>
              <a:rPr lang="en-US" err="1">
                <a:ea typeface="+mn-lt"/>
                <a:cs typeface="+mn-lt"/>
              </a:rPr>
              <a:t>Api.Functions</a:t>
            </a:r>
            <a:r>
              <a:rPr lang="en-US">
                <a:ea typeface="+mn-lt"/>
                <a:cs typeface="+mn-lt"/>
              </a:rPr>
              <a:t>)  layer knows about everything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/>
              <a:t>API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/>
              <a:t>Domain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/>
              <a:t>Persistence</a:t>
            </a:r>
          </a:p>
          <a:p>
            <a:pPr>
              <a:lnSpc>
                <a:spcPct val="120000"/>
              </a:lnSpc>
            </a:pPr>
            <a:r>
              <a:rPr lang="en-US" sz="2800"/>
              <a:t>Persistence knows about Domain</a:t>
            </a:r>
          </a:p>
          <a:p>
            <a:pPr>
              <a:lnSpc>
                <a:spcPct val="120000"/>
              </a:lnSpc>
            </a:pPr>
            <a:r>
              <a:rPr lang="en-US" sz="2800"/>
              <a:t>Domain knows about nothing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0FF3C1-E83B-3949-CFDC-B4AC82F2C32F}"/>
              </a:ext>
            </a:extLst>
          </p:cNvPr>
          <p:cNvGrpSpPr/>
          <p:nvPr/>
        </p:nvGrpSpPr>
        <p:grpSpPr>
          <a:xfrm>
            <a:off x="8771383" y="3751650"/>
            <a:ext cx="3187723" cy="3091063"/>
            <a:chOff x="7631978" y="1656150"/>
            <a:chExt cx="4452930" cy="4316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C11656-C930-46D7-99F0-BD4942BE9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31978" y="1656150"/>
              <a:ext cx="4452930" cy="4316732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452111-4ABB-162E-7568-2B723B4CCED4}"/>
                </a:ext>
              </a:extLst>
            </p:cNvPr>
            <p:cNvSpPr/>
            <p:nvPr/>
          </p:nvSpPr>
          <p:spPr>
            <a:xfrm>
              <a:off x="8130988" y="2162432"/>
              <a:ext cx="3817996" cy="5313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600">
                  <a:solidFill>
                    <a:srgbClr val="FF0000"/>
                  </a:solidFill>
                </a:rPr>
                <a:t>Domain Logic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015D7D-016C-4023-3F04-A9C0A0A40E46}"/>
                </a:ext>
              </a:extLst>
            </p:cNvPr>
            <p:cNvSpPr/>
            <p:nvPr/>
          </p:nvSpPr>
          <p:spPr>
            <a:xfrm>
              <a:off x="8130988" y="2935192"/>
              <a:ext cx="3817996" cy="15075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600">
                  <a:solidFill>
                    <a:srgbClr val="FF0000"/>
                  </a:solidFill>
                </a:rPr>
                <a:t>Infrastructure</a:t>
              </a:r>
            </a:p>
            <a:p>
              <a:pPr algn="r"/>
              <a:endParaRPr lang="en-US" sz="1600">
                <a:solidFill>
                  <a:srgbClr val="FF0000"/>
                </a:solidFill>
              </a:endParaRPr>
            </a:p>
            <a:p>
              <a:pPr algn="r"/>
              <a:endParaRPr lang="en-US" sz="1600">
                <a:solidFill>
                  <a:srgbClr val="FF0000"/>
                </a:solidFill>
              </a:endParaRPr>
            </a:p>
            <a:p>
              <a:pPr algn="r"/>
              <a:endParaRPr lang="en-US" sz="1600">
                <a:solidFill>
                  <a:srgbClr val="FF0000"/>
                </a:solidFill>
              </a:endParaRPr>
            </a:p>
            <a:p>
              <a:pPr algn="r"/>
              <a:r>
                <a:rPr lang="en-US" sz="1600">
                  <a:solidFill>
                    <a:srgbClr val="FF0000"/>
                  </a:solidFill>
                </a:rPr>
                <a:t>Orchestration</a:t>
              </a:r>
            </a:p>
          </p:txBody>
        </p:sp>
      </p:grpSp>
      <p:pic>
        <p:nvPicPr>
          <p:cNvPr id="10" name="Picture 9" descr="A diagram of a complex structure&#10;&#10;AI-generated content may be incorrect.">
            <a:extLst>
              <a:ext uri="{FF2B5EF4-FFF2-40B4-BE49-F238E27FC236}">
                <a16:creationId xmlns:a16="http://schemas.microsoft.com/office/drawing/2014/main" id="{5A13A39F-EA47-329B-3355-D29C73B7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934" y="598459"/>
            <a:ext cx="5165067" cy="290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68DCCD-BF17-F762-94E6-FF72D71853FB}"/>
              </a:ext>
            </a:extLst>
          </p:cNvPr>
          <p:cNvSpPr txBox="1"/>
          <p:nvPr/>
        </p:nvSpPr>
        <p:spPr>
          <a:xfrm>
            <a:off x="7773000" y="3503666"/>
            <a:ext cx="428646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From </a:t>
            </a:r>
            <a:r>
              <a:rPr lang="en-US" sz="1050">
                <a:ea typeface="+mn-lt"/>
                <a:cs typeface="+mn-lt"/>
                <a:hlinkClick r:id="rId4"/>
              </a:rPr>
              <a:t>DDD, Hexagonal, Onion, Clean, CQRS, … How I put it all together</a:t>
            </a:r>
            <a:endParaRPr lang="en-US" sz="1050">
              <a:solidFill>
                <a:srgbClr val="33333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610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47EE2-C31A-ABEF-5BA1-D616A8F4F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20F5-91B3-BEAD-0BF3-F98A44A4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"Project Layers"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5D705-DE91-4C54-5199-7AE45EB2D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71"/>
            <a:ext cx="6570199" cy="53146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/>
              <a:t>Generic Infra/Helper code goes to Framework project</a:t>
            </a:r>
            <a:endParaRPr lang="en-US"/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/>
              <a:t>Microservice-agnostic</a:t>
            </a:r>
          </a:p>
          <a:p>
            <a:pPr>
              <a:lnSpc>
                <a:spcPct val="120000"/>
              </a:lnSpc>
            </a:pPr>
            <a:r>
              <a:rPr lang="en-US" sz="2800"/>
              <a:t>Code specific to same class of microservices (e.g. *.</a:t>
            </a:r>
            <a:r>
              <a:rPr lang="en-US" sz="2800" err="1"/>
              <a:t>EventPublishing</a:t>
            </a:r>
            <a:r>
              <a:rPr lang="en-US" sz="2800"/>
              <a:t>) goes to </a:t>
            </a:r>
            <a:r>
              <a:rPr lang="en-US" sz="2800" err="1"/>
              <a:t>Framework.Service.Xyz</a:t>
            </a:r>
            <a:r>
              <a:rPr lang="en-US" sz="2800"/>
              <a:t> (e.g. </a:t>
            </a:r>
            <a:r>
              <a:rPr lang="en-US" sz="2800" err="1"/>
              <a:t>Framework.Service.EventPublishing</a:t>
            </a:r>
            <a:r>
              <a:rPr lang="en-US" sz="2800"/>
              <a:t>)</a:t>
            </a:r>
          </a:p>
          <a:p>
            <a:pPr>
              <a:lnSpc>
                <a:spcPct val="120000"/>
              </a:lnSpc>
            </a:pPr>
            <a:r>
              <a:rPr lang="en-US" sz="2800"/>
              <a:t>Clear Project Layers (top: most specific, bottom: most generic)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/>
              <a:t>Service1.CommandHandling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 err="1"/>
              <a:t>Framework.Service.CommandHandling</a:t>
            </a:r>
            <a:endParaRPr lang="en-US" err="1"/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 err="1"/>
              <a:t>Framework.Xyz</a:t>
            </a:r>
            <a:endParaRPr lang="en-US" err="1"/>
          </a:p>
          <a:p>
            <a:pPr>
              <a:lnSpc>
                <a:spcPct val="120000"/>
              </a:lnSpc>
            </a:pPr>
            <a:r>
              <a:rPr lang="en-US" sz="2800" b="1"/>
              <a:t>Beware</a:t>
            </a:r>
            <a:r>
              <a:rPr lang="en-US" sz="2800"/>
              <a:t>: F# enforces bottom-&gt;up dependencies only within a project, </a:t>
            </a:r>
            <a:r>
              <a:rPr lang="en-US" sz="2800" b="1"/>
              <a:t>Project/Package References are not controlled and can be a source for wrong dependencies</a:t>
            </a:r>
            <a:r>
              <a:rPr lang="en-US" sz="2800"/>
              <a:t>!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</p:txBody>
      </p:sp>
      <p:pic>
        <p:nvPicPr>
          <p:cNvPr id="6" name="Picture 5" descr="A diagram of a service&#10;&#10;AI-generated content may be incorrect.">
            <a:extLst>
              <a:ext uri="{FF2B5EF4-FFF2-40B4-BE49-F238E27FC236}">
                <a16:creationId xmlns:a16="http://schemas.microsoft.com/office/drawing/2014/main" id="{B0177799-A1D3-9EDA-1EF0-48321775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055" y="1545566"/>
            <a:ext cx="4595767" cy="406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77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607"/>
          </a:xfrm>
        </p:spPr>
        <p:txBody>
          <a:bodyPr anchor="ctr">
            <a:normAutofit/>
          </a:bodyPr>
          <a:lstStyle/>
          <a:p>
            <a:r>
              <a:rPr lang="en-US"/>
              <a:t>Contract-first REST API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17797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/>
              <a:t>API Schema is very important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600"/>
              <a:t>Handcrafted Swagger/Open API Spec </a:t>
            </a:r>
            <a:r>
              <a:rPr lang="en-US" sz="2600" err="1"/>
              <a:t>yaml</a:t>
            </a:r>
            <a:r>
              <a:rPr lang="en-US" sz="2600"/>
              <a:t> file ;)</a:t>
            </a:r>
          </a:p>
          <a:p>
            <a:r>
              <a:rPr lang="en-US"/>
              <a:t>Api DTOs (simple F# record types) mapping 1:1 to the API schema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 code </a:t>
            </a:r>
            <a:r>
              <a:rPr lang="en-US" err="1"/>
              <a:t>autogen</a:t>
            </a:r>
            <a:r>
              <a:rPr lang="en-US"/>
              <a:t>, manually written</a:t>
            </a:r>
          </a:p>
          <a:p>
            <a:r>
              <a:rPr lang="en-US"/>
              <a:t>At level 2 of the </a:t>
            </a:r>
            <a:r>
              <a:rPr lang="en-US">
                <a:hlinkClick r:id="rId2"/>
              </a:rPr>
              <a:t>Richardson Maturity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 hypermedia (yet)</a:t>
            </a:r>
          </a:p>
          <a:p>
            <a:r>
              <a:rPr lang="en-US"/>
              <a:t>Always backwards-compatible changes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We are still at v1 major version of all our APIs ;)</a:t>
            </a:r>
          </a:p>
          <a:p>
            <a:r>
              <a:rPr lang="en-US"/>
              <a:t>Some </a:t>
            </a:r>
            <a:r>
              <a:rPr lang="en-US" b="1"/>
              <a:t>important peculiarities</a:t>
            </a:r>
            <a:r>
              <a:rPr lang="en-US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PUT + Client-side generated GUIDs for entity ids for entity creation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Prefer POST + /.../verb-noun (e.g. /close, /reopen) instead of PATCH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Return Entity in the response to PUT/POST/PATCH calls instead of Location header + additional GET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D9F2A5-AEF7-0FF7-7A82-74D3C59CD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6030" y="2359982"/>
            <a:ext cx="4977716" cy="2966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8964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No ORMs and no database transactions, store entities 1:1 in a document database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8060667" cy="470184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1 Entity = 1 document in the </a:t>
            </a:r>
            <a:r>
              <a:rPr lang="en-US" err="1"/>
              <a:t>db</a:t>
            </a:r>
            <a:r>
              <a:rPr lang="en-US"/>
              <a:t> = 1 atomic insert/update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 need for ORM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 need for </a:t>
            </a:r>
            <a:r>
              <a:rPr lang="en-US" err="1"/>
              <a:t>db</a:t>
            </a:r>
            <a:r>
              <a:rPr lang="en-US"/>
              <a:t> transactions</a:t>
            </a:r>
          </a:p>
          <a:p>
            <a:r>
              <a:rPr lang="en-US" sz="2600"/>
              <a:t>Persistence DTOs layer containing the database schema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/>
              <a:t>Similar to API DTOs layer containing the API schema</a:t>
            </a:r>
            <a:endParaRPr lang="en-US"/>
          </a:p>
          <a:p>
            <a:r>
              <a:rPr lang="en-US"/>
              <a:t>2 entities can be reliably written *together* in an eventually consistent way (Event Handling)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also in the same service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for sure in other services</a:t>
            </a:r>
          </a:p>
          <a:p>
            <a:r>
              <a:rPr lang="en-US"/>
              <a:t>Alternative: execute 2 different entity insert/updates in an order, and take special care upon retry ...</a:t>
            </a:r>
          </a:p>
          <a:p>
            <a:r>
              <a:rPr lang="en-US"/>
              <a:t>Good domain modeling = correct Aggregate Roots and Transaction Boundaries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9720064C-1555-DF70-B507-F17EB098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231" y="974066"/>
            <a:ext cx="3315283" cy="58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41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607"/>
          </a:xfrm>
        </p:spPr>
        <p:txBody>
          <a:bodyPr anchor="ctr">
            <a:normAutofit/>
          </a:bodyPr>
          <a:lstStyle/>
          <a:p>
            <a:r>
              <a:rPr lang="en-US"/>
              <a:t>BDD (Gherkin)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1346"/>
            <a:ext cx="5883876" cy="46756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Gherkin = Given – When – Then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= Arrange – Act – Assert</a:t>
            </a:r>
          </a:p>
          <a:p>
            <a:r>
              <a:rPr lang="en-US" sz="1800"/>
              <a:t>Only 1 When!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Multiple Givens and Thens are OK</a:t>
            </a:r>
          </a:p>
          <a:p>
            <a:r>
              <a:rPr lang="en-US" sz="1800"/>
              <a:t>Possibility to pass parameters as tables (readable)</a:t>
            </a:r>
          </a:p>
          <a:p>
            <a:r>
              <a:rPr lang="en-US" sz="1800"/>
              <a:t>Readable tests (without code)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Also "Living Documentation", but not a priority for us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Feature Scenarios are allowed to be a bit more technical (but don't tell that to Gojko Adzic ;))</a:t>
            </a:r>
          </a:p>
          <a:p>
            <a:r>
              <a:rPr lang="en-US" sz="1800"/>
              <a:t>Possibility to reuse of steps =&gt; write new test scenario with a single line of code!</a:t>
            </a:r>
          </a:p>
          <a:p>
            <a:r>
              <a:rPr lang="en-US" sz="1800">
                <a:hlinkClick r:id="rId2"/>
              </a:rPr>
              <a:t>TickSpec</a:t>
            </a:r>
            <a:r>
              <a:rPr lang="en-US" sz="1800"/>
              <a:t> is a very nice F# BDD Framework!</a:t>
            </a:r>
          </a:p>
          <a:p>
            <a:endParaRPr lang="en-US" sz="1800"/>
          </a:p>
          <a:p>
            <a:endParaRPr lang="en-US" sz="180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CEFFAF-2887-0A90-49C3-B72D5348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18" y="1414732"/>
            <a:ext cx="4461982" cy="5027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5072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Inverted Testing Pyramid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6"/>
            <a:ext cx="7968343" cy="531504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Focus on API tests, including calls to the database or other critical infrastructure (blob storage, message bus)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database etc. can be mocked in some test scenarios, but is usually not mocked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database calls introduce some fragility, but every test can focus only on its data and clean it up or reuse it appropriately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database commands/queries are a source of bugs</a:t>
            </a:r>
          </a:p>
          <a:p>
            <a:r>
              <a:rPr lang="en-US"/>
              <a:t>Benefits of API Integration Tests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survive internal refactoring much better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guarantee that your microservice really works (vs. only a very small part of it)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the right level of granularity for testing - APIs usually map better to actions</a:t>
            </a:r>
          </a:p>
          <a:p>
            <a:r>
              <a:rPr lang="en-US"/>
              <a:t>Unit Tests are only required for special/complex business logic, algorithms (a few)</a:t>
            </a:r>
          </a:p>
          <a:p>
            <a:r>
              <a:rPr lang="en-US"/>
              <a:t>Another heretical thing: when preparing existing data for integration tests (in Arrange/Given) we insert data directly into the database ;)</a:t>
            </a:r>
          </a:p>
          <a:p>
            <a:endParaRPr lang="en-US"/>
          </a:p>
        </p:txBody>
      </p:sp>
      <p:pic>
        <p:nvPicPr>
          <p:cNvPr id="4" name="Picture 3" descr="A diagram of a triangle&#10;&#10;Description automatically generated">
            <a:extLst>
              <a:ext uri="{FF2B5EF4-FFF2-40B4-BE49-F238E27FC236}">
                <a16:creationId xmlns:a16="http://schemas.microsoft.com/office/drawing/2014/main" id="{BDD041EF-5467-0D2F-8920-A7DE4229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543" y="1444626"/>
            <a:ext cx="3196594" cy="2338508"/>
          </a:xfrm>
          <a:prstGeom prst="rect">
            <a:avLst/>
          </a:prstGeom>
        </p:spPr>
      </p:pic>
      <p:pic>
        <p:nvPicPr>
          <p:cNvPr id="5" name="Picture 4" descr="A diagram of a service&#10;&#10;AI-generated content may be incorrect.">
            <a:extLst>
              <a:ext uri="{FF2B5EF4-FFF2-40B4-BE49-F238E27FC236}">
                <a16:creationId xmlns:a16="http://schemas.microsoft.com/office/drawing/2014/main" id="{AA1016FD-5242-09E9-6F03-A36ECB8E4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567" y="4101142"/>
            <a:ext cx="3192339" cy="22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59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Consumer Driven Contract Testing (CDCT)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6906884" cy="540633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/>
              <a:t>How to have tests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running in-process in a build/deployment pipeline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Isolated per microservice (not spanning multiple microservices)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without maintaining a shared integration test environment?</a:t>
            </a:r>
          </a:p>
          <a:p>
            <a:r>
              <a:rPr lang="en-US">
                <a:ea typeface="+mn-lt"/>
                <a:cs typeface="+mn-lt"/>
              </a:rPr>
              <a:t>If there are no inter-microservice calls – no problem</a:t>
            </a:r>
          </a:p>
          <a:p>
            <a:r>
              <a:rPr lang="en-US"/>
              <a:t>If there are A -&gt; B microservice calls – we have a problem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We can mock the target microservice in the tests of the called microservice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But how do we make sure the mocks are correct, and always up-to-date?</a:t>
            </a:r>
          </a:p>
          <a:p>
            <a:r>
              <a:rPr lang="en-US"/>
              <a:t>CDCT = take the mocks and add them to the integration test suite of microservice B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Automate them there, make sure they are always green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If A changes the mocks =&gt; update the corresponding tests in B!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 knows now what its clients expect, is more confident upon refactoring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Client can be another microservice, but also UI</a:t>
            </a:r>
          </a:p>
          <a:p>
            <a:r>
              <a:rPr lang="en-US">
                <a:hlinkClick r:id="rId2"/>
              </a:rPr>
              <a:t>Pact.io</a:t>
            </a:r>
            <a:r>
              <a:rPr lang="en-US"/>
              <a:t> is a well-known CDCT Framework</a:t>
            </a:r>
          </a:p>
          <a:p>
            <a:pPr lvl="1" indent="-457200">
              <a:buFont typeface="Courier New" panose="020B0604020202020204" pitchFamily="34" charset="0"/>
              <a:buChar char="o"/>
            </a:pPr>
            <a:r>
              <a:rPr lang="en-US"/>
              <a:t>We do not use it, we carry over the tests manually</a:t>
            </a:r>
          </a:p>
          <a:p>
            <a:pPr lvl="1" indent="-457200">
              <a:buFont typeface="Courier New" panose="020B0604020202020204" pitchFamily="34" charset="0"/>
              <a:buChar char="o"/>
            </a:pPr>
            <a:r>
              <a:rPr lang="en-US"/>
              <a:t>It is very easy to write consumer tests (90% generic code, HTTP request - response)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diagram of a service&#10;&#10;AI-generated content may be incorrect.">
            <a:extLst>
              <a:ext uri="{FF2B5EF4-FFF2-40B4-BE49-F238E27FC236}">
                <a16:creationId xmlns:a16="http://schemas.microsoft.com/office/drawing/2014/main" id="{D19BD934-3271-8620-E95A-D6C5DEFE3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44" y="1416170"/>
            <a:ext cx="4074856" cy="2386643"/>
          </a:xfrm>
          <a:prstGeom prst="rect">
            <a:avLst/>
          </a:prstGeom>
        </p:spPr>
      </p:pic>
      <p:pic>
        <p:nvPicPr>
          <p:cNvPr id="8" name="Picture 7" descr="A diagram of service testing&#10;&#10;AI-generated content may be incorrect.">
            <a:extLst>
              <a:ext uri="{FF2B5EF4-FFF2-40B4-BE49-F238E27FC236}">
                <a16:creationId xmlns:a16="http://schemas.microsoft.com/office/drawing/2014/main" id="{2413AE94-C08D-2F74-13AE-843FE016E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488" y="4014878"/>
            <a:ext cx="4061013" cy="25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4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9D7A-0387-376F-C354-FA87337E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and Organizational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8593-43CB-AE7B-AE4F-6B4CD5157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Small dev team which grew from 1 to 8+ developers in the past 5 years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All former C# developers, re-trained in F# upon onboarding</a:t>
            </a:r>
          </a:p>
          <a:p>
            <a:r>
              <a:rPr lang="en-US"/>
              <a:t>End-to-end responsibility</a:t>
            </a:r>
          </a:p>
          <a:p>
            <a:r>
              <a:rPr lang="en-US"/>
              <a:t>No sys admins, no testers, no project managers, no business analysts, product managers as individual contributors, etc.</a:t>
            </a:r>
          </a:p>
          <a:p>
            <a:r>
              <a:rPr lang="en-US"/>
              <a:t>Strong focus on technology</a:t>
            </a:r>
          </a:p>
          <a:p>
            <a:r>
              <a:rPr lang="en-US"/>
              <a:t>A list of additional principles can be found at </a:t>
            </a:r>
            <a:r>
              <a:rPr lang="en-US">
                <a:ea typeface="+mn-lt"/>
                <a:cs typeface="+mn-lt"/>
                <a:hlinkClick r:id="rId3"/>
              </a:rPr>
              <a:t>https://5gpay.com/manifest</a:t>
            </a:r>
            <a:r>
              <a:rPr lang="en-US">
                <a:ea typeface="+mn-lt"/>
                <a:cs typeface="+mn-lt"/>
              </a:rPr>
              <a:t>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91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DC1E-CAE2-A4DA-A4F6-CA64F35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Mock Only at the Lowest Level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4AA5-E18E-6716-1236-AEA837DB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7" y="2790995"/>
            <a:ext cx="6834555" cy="367904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Mock only function4(b)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In general, orchestration should be flat and we should not have so many levels of function calling though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Infrastructure functions are usually generic and used by many microservices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e.g. </a:t>
            </a:r>
            <a:r>
              <a:rPr lang="en-US" b="1" err="1">
                <a:ea typeface="+mn-lt"/>
                <a:cs typeface="+mn-lt"/>
              </a:rPr>
              <a:t>callOverHttp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HttpClient</a:t>
            </a:r>
            <a:r>
              <a:rPr lang="en-US">
                <a:ea typeface="+mn-lt"/>
                <a:cs typeface="+mn-lt"/>
              </a:rPr>
              <a:t> -&gt; </a:t>
            </a:r>
            <a:r>
              <a:rPr lang="en-US" err="1">
                <a:ea typeface="+mn-lt"/>
                <a:cs typeface="+mn-lt"/>
              </a:rPr>
              <a:t>MappedHttpRequest</a:t>
            </a:r>
            <a:r>
              <a:rPr lang="en-US">
                <a:ea typeface="+mn-lt"/>
                <a:cs typeface="+mn-lt"/>
              </a:rPr>
              <a:t> -&gt; Async&lt;</a:t>
            </a:r>
            <a:r>
              <a:rPr lang="en-US" err="1">
                <a:ea typeface="+mn-lt"/>
                <a:cs typeface="+mn-lt"/>
              </a:rPr>
              <a:t>MappedHttpResponse</a:t>
            </a:r>
            <a:r>
              <a:rPr lang="en-US">
                <a:ea typeface="+mn-lt"/>
                <a:cs typeface="+mn-lt"/>
              </a:rPr>
              <a:t>&gt;</a:t>
            </a:r>
            <a:endParaRPr lang="en-US"/>
          </a:p>
          <a:p>
            <a:r>
              <a:rPr lang="en-US"/>
              <a:t>Goals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Maximize code under test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Reuse mocked implementations</a:t>
            </a:r>
          </a:p>
          <a:p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diagram of a function&#10;&#10;AI-generated content may be incorrect.">
            <a:extLst>
              <a:ext uri="{FF2B5EF4-FFF2-40B4-BE49-F238E27FC236}">
                <a16:creationId xmlns:a16="http://schemas.microsoft.com/office/drawing/2014/main" id="{FE50F501-39C5-331D-2B16-68016BD1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16" y="1097718"/>
            <a:ext cx="6729049" cy="1802132"/>
          </a:xfrm>
          <a:prstGeom prst="rect">
            <a:avLst/>
          </a:prstGeom>
        </p:spPr>
      </p:pic>
      <p:pic>
        <p:nvPicPr>
          <p:cNvPr id="6" name="Picture 5" descr="A diagram of a function&#10;&#10;AI-generated content may be incorrect.">
            <a:extLst>
              <a:ext uri="{FF2B5EF4-FFF2-40B4-BE49-F238E27FC236}">
                <a16:creationId xmlns:a16="http://schemas.microsoft.com/office/drawing/2014/main" id="{256A8781-4BC0-4BC0-3B8E-51F7FE4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431" y="4103031"/>
            <a:ext cx="5037018" cy="27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3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C742D-8C11-FDDF-FBB4-4E952C2F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4A8-95C7-4459-7CBB-3112D406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2-Phase Commit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5BFEE-08A6-306E-ABEF-AA99315E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415"/>
            <a:ext cx="5173134" cy="47725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Service1 -&gt; Service2, Service3</a:t>
            </a:r>
          </a:p>
          <a:p>
            <a:r>
              <a:rPr lang="en-US"/>
              <a:t>Without </a:t>
            </a:r>
            <a:r>
              <a:rPr lang="en-US" err="1"/>
              <a:t>db</a:t>
            </a:r>
            <a:r>
              <a:rPr lang="en-US"/>
              <a:t> transactions (as across services)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As per MongoDB </a:t>
            </a:r>
            <a:r>
              <a:rPr lang="en-US">
                <a:hlinkClick r:id="rId2"/>
              </a:rPr>
              <a:t>official example</a:t>
            </a:r>
            <a:r>
              <a:rPr lang="en-US"/>
              <a:t> from the time when it did not have </a:t>
            </a:r>
            <a:r>
              <a:rPr lang="en-US" err="1"/>
              <a:t>db</a:t>
            </a:r>
            <a:r>
              <a:rPr lang="en-US"/>
              <a:t> </a:t>
            </a:r>
            <a:r>
              <a:rPr lang="en-US" err="1"/>
              <a:t>trxs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Later </a:t>
            </a:r>
            <a:r>
              <a:rPr lang="en-US" err="1"/>
              <a:t>db</a:t>
            </a:r>
            <a:r>
              <a:rPr lang="en-US"/>
              <a:t> </a:t>
            </a:r>
            <a:r>
              <a:rPr lang="en-US" err="1"/>
              <a:t>trxs</a:t>
            </a:r>
            <a:r>
              <a:rPr lang="en-US"/>
              <a:t> have been added, but not a good idea across service databases!</a:t>
            </a:r>
          </a:p>
          <a:p>
            <a:r>
              <a:rPr lang="en-US"/>
              <a:t>First, create/commit</a:t>
            </a:r>
          </a:p>
          <a:p>
            <a:r>
              <a:rPr lang="en-US"/>
              <a:t>Second, complete or alternatively cancel</a:t>
            </a:r>
          </a:p>
          <a:p>
            <a:r>
              <a:rPr lang="en-US"/>
              <a:t>Using atomic </a:t>
            </a:r>
            <a:r>
              <a:rPr lang="en-US" err="1"/>
              <a:t>db</a:t>
            </a:r>
            <a:r>
              <a:rPr lang="en-US"/>
              <a:t> operations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$</a:t>
            </a:r>
            <a:r>
              <a:rPr lang="en-US" err="1"/>
              <a:t>inc</a:t>
            </a:r>
            <a:r>
              <a:rPr lang="en-US"/>
              <a:t>, $set, $push in MongoDB</a:t>
            </a:r>
          </a:p>
          <a:p>
            <a:r>
              <a:rPr lang="en-US"/>
              <a:t>Write additional info (e.g. </a:t>
            </a:r>
            <a:r>
              <a:rPr lang="en-US" err="1"/>
              <a:t>pendTrxs</a:t>
            </a:r>
            <a:r>
              <a:rPr lang="en-US"/>
              <a:t>) upon commit, which can be used later for cancellation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1CDB7A8-F6E7-75DB-70AD-E2EA42410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8419"/>
            <a:ext cx="5994400" cy="2437195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C8F325D-3E1C-0339-B9C2-008BC60F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60516"/>
            <a:ext cx="5994400" cy="13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76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4: Some Infrastructure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71"/>
            <a:ext cx="10515600" cy="51748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Main Principle: No Sys Admins</a:t>
            </a:r>
          </a:p>
          <a:p>
            <a:pPr marL="514350" indent="-514350">
              <a:buAutoNum type="arabicPeriod"/>
            </a:pPr>
            <a:r>
              <a:rPr lang="en-US"/>
              <a:t>Everything in the Cloud, nothing "on premise"</a:t>
            </a:r>
          </a:p>
          <a:p>
            <a:pPr marL="514350" indent="-514350">
              <a:buAutoNum type="arabicPeriod"/>
            </a:pPr>
            <a:r>
              <a:rPr lang="en-US"/>
              <a:t>Script everything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Fully automated deployment pipelines</a:t>
            </a:r>
          </a:p>
          <a:p>
            <a:pPr marL="514350" indent="-514350">
              <a:buAutoNum type="arabicPeriod"/>
            </a:pPr>
            <a:r>
              <a:rPr lang="en-US"/>
              <a:t>Configuration with simple environment variables only</a:t>
            </a:r>
          </a:p>
          <a:p>
            <a:pPr marL="514350" indent="-514350">
              <a:lnSpc>
                <a:spcPct val="70000"/>
              </a:lnSpc>
              <a:buAutoNum type="arabicPeriod"/>
            </a:pPr>
            <a:r>
              <a:rPr lang="en-US"/>
              <a:t>No automation for database scripts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Local Dev Environment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81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 Sys Admins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71"/>
            <a:ext cx="10515600" cy="51748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Developers own the infrastructure =&gt; end-to-end responsibility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Prioritizations/Tradeoffs are made considering also the actual running software</a:t>
            </a:r>
          </a:p>
          <a:p>
            <a:r>
              <a:rPr lang="en-US"/>
              <a:t>Automation as much as possible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Similar to code testing – you do not want to repeat manual activities frequently</a:t>
            </a:r>
          </a:p>
          <a:p>
            <a:r>
              <a:rPr lang="en-US"/>
              <a:t>Choose technologies which require low level of maintenance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e.g. MongoDB Atlas vs running MongoDB ourselves (e.g. in K8s)</a:t>
            </a:r>
          </a:p>
          <a:p>
            <a:r>
              <a:rPr lang="en-US">
                <a:ea typeface="+mn-lt"/>
                <a:cs typeface="+mn-lt"/>
              </a:rPr>
              <a:t>On Call Duty (~24x7) done by developers as well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Alerting (esp. false positives) is a neverending story :(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0849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Everything in the Cloud, nothing "on premise"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368"/>
            <a:ext cx="10515600" cy="516497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The cloud is like candy shop ;)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You can get everything you need, incl. more exotic stuff like SMS Sending, LLMs</a:t>
            </a:r>
          </a:p>
          <a:p>
            <a:r>
              <a:rPr lang="en-US">
                <a:ea typeface="+mn-lt"/>
                <a:cs typeface="+mn-lt"/>
              </a:rPr>
              <a:t>No waiting on IT Infra/Ops team!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 project can be done by 1 developer end-to-end, including provisioning of cloud service =&gt; cut dependencies/waiting times</a:t>
            </a:r>
          </a:p>
          <a:p>
            <a:r>
              <a:rPr lang="en-US"/>
              <a:t>Security is a topic, requires external consultancy, e.g. directly by a Microsoft Architect (free service)</a:t>
            </a:r>
          </a:p>
          <a:p>
            <a:r>
              <a:rPr lang="en-US"/>
              <a:t>Choosing the right cloud and the right service is a topic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Azure was selected due to our usage of MS technologies, however not the best choice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Azure Event Hubs cheaper than Azure Service Bus</a:t>
            </a:r>
          </a:p>
          <a:p>
            <a:r>
              <a:rPr lang="en-US"/>
              <a:t>Logging costs are a problem in Azure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50% of our cloud costs (excl. Database) are logging costs!</a:t>
            </a:r>
          </a:p>
          <a:p>
            <a:r>
              <a:rPr lang="en-US"/>
              <a:t>Biggest incidents related to cloud provider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Azure AD B2C service</a:t>
            </a:r>
          </a:p>
        </p:txBody>
      </p:sp>
    </p:spTree>
    <p:extLst>
      <p:ext uri="{BB962C8B-B14F-4D97-AF65-F5344CB8AC3E}">
        <p14:creationId xmlns:p14="http://schemas.microsoft.com/office/powerpoint/2010/main" val="1166387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8790" cy="1049607"/>
          </a:xfrm>
        </p:spPr>
        <p:txBody>
          <a:bodyPr>
            <a:noAutofit/>
          </a:bodyPr>
          <a:lstStyle/>
          <a:p>
            <a:r>
              <a:rPr lang="en-US">
                <a:ea typeface="+mj-lt"/>
                <a:cs typeface="+mj-lt"/>
              </a:rPr>
              <a:t>Script everything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635"/>
            <a:ext cx="9335477" cy="51707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 clicky-clicky-clicky in Cloud Portals ;)</a:t>
            </a:r>
          </a:p>
          <a:p>
            <a:r>
              <a:rPr lang="en-US"/>
              <a:t>Simple bash scripts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Using cloud cli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Using cloud provider templates (e.g. Azure Bicep)</a:t>
            </a:r>
          </a:p>
          <a:p>
            <a:r>
              <a:rPr lang="en-US"/>
              <a:t>Imperative vs. Declarative automation is a topic</a:t>
            </a:r>
          </a:p>
          <a:p>
            <a:r>
              <a:rPr lang="en-US"/>
              <a:t>Setting up a complete cloud environment from scratch is a problem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Stress-test environment setup in Azure, GCP and AWS done  couple of years ago (see </a:t>
            </a:r>
            <a:r>
              <a:rPr lang="en-US">
                <a:ea typeface="+mn-lt"/>
                <a:cs typeface="+mn-lt"/>
                <a:hlinkClick r:id="rId2"/>
              </a:rPr>
              <a:t>https://dev.to/deyanp/mongodb-atlas-azure-a-forced-marriage-169m</a:t>
            </a:r>
            <a:r>
              <a:rPr lang="en-US"/>
              <a:t>), but not refreshed since then ..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DR-wise, setting up everything in another cloud region is a challenge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Also are we faster than the cloud provider at solving a major incident?</a:t>
            </a:r>
          </a:p>
        </p:txBody>
      </p:sp>
      <p:pic>
        <p:nvPicPr>
          <p:cNvPr id="6" name="Picture 5" descr="A logo for a company&#10;&#10;AI-generated content may be incorrect.">
            <a:extLst>
              <a:ext uri="{FF2B5EF4-FFF2-40B4-BE49-F238E27FC236}">
                <a16:creationId xmlns:a16="http://schemas.microsoft.com/office/drawing/2014/main" id="{F51D5DB4-4312-B2EF-8D1E-FA54865B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249" y="1536945"/>
            <a:ext cx="2317752" cy="919774"/>
          </a:xfrm>
          <a:prstGeom prst="rect">
            <a:avLst/>
          </a:prstGeom>
        </p:spPr>
      </p:pic>
      <p:pic>
        <p:nvPicPr>
          <p:cNvPr id="7" name="Picture 6" descr="3 New Azure Bicep Features - Azure Greg">
            <a:extLst>
              <a:ext uri="{FF2B5EF4-FFF2-40B4-BE49-F238E27FC236}">
                <a16:creationId xmlns:a16="http://schemas.microsoft.com/office/drawing/2014/main" id="{2BF2F4C1-637A-37A2-DDBB-B5EFB425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509" t="7663" r="7826" b="3065"/>
          <a:stretch/>
        </p:blipFill>
        <p:spPr>
          <a:xfrm>
            <a:off x="10351692" y="2460626"/>
            <a:ext cx="1354045" cy="14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3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Fully automated deployment pipelines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738"/>
            <a:ext cx="9374554" cy="518060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/>
              <a:t>Application (= single microservice, or UI app) Rollout takes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5 minutes for binaries, integration tests and config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1-2 minutes if only config (env vars) have changed (keeping same binaries)</a:t>
            </a:r>
          </a:p>
          <a:p>
            <a:r>
              <a:rPr lang="en-US" sz="2400">
                <a:ea typeface="+mn-lt"/>
                <a:cs typeface="+mn-lt"/>
              </a:rPr>
              <a:t>Azure DevOps Pipelines (similar to </a:t>
            </a:r>
            <a:r>
              <a:rPr lang="en-US" sz="2400" err="1">
                <a:ea typeface="+mn-lt"/>
                <a:cs typeface="+mn-lt"/>
              </a:rPr>
              <a:t>Github</a:t>
            </a:r>
            <a:r>
              <a:rPr lang="en-US" sz="2400">
                <a:ea typeface="+mn-lt"/>
                <a:cs typeface="+mn-lt"/>
              </a:rPr>
              <a:t> Actions) with definition in </a:t>
            </a:r>
            <a:r>
              <a:rPr lang="en-US" sz="2400" err="1">
                <a:ea typeface="+mn-lt"/>
                <a:cs typeface="+mn-lt"/>
              </a:rPr>
              <a:t>yaml</a:t>
            </a:r>
            <a:endParaRPr lang="en-US" sz="24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Using dedicated VMs with fixed IPs/VNET to accommodate for network access restrictions</a:t>
            </a:r>
          </a:p>
          <a:p>
            <a:r>
              <a:rPr lang="en-US" sz="2400">
                <a:ea typeface="+mn-lt"/>
                <a:cs typeface="+mn-lt"/>
              </a:rPr>
              <a:t>All secrets are stored in a dedicated Integration Test Key Vault instance</a:t>
            </a:r>
          </a:p>
          <a:p>
            <a:r>
              <a:rPr lang="en-US" sz="2400">
                <a:ea typeface="+mn-lt"/>
                <a:cs typeface="+mn-lt"/>
              </a:rPr>
              <a:t>Integration Tests are running </a:t>
            </a:r>
            <a:r>
              <a:rPr lang="en-US" sz="2400" b="1">
                <a:ea typeface="+mn-lt"/>
                <a:cs typeface="+mn-lt"/>
              </a:rPr>
              <a:t>in-process in the pipeline</a:t>
            </a:r>
          </a:p>
          <a:p>
            <a:r>
              <a:rPr lang="en-US" sz="2400">
                <a:ea typeface="+mn-lt"/>
                <a:cs typeface="+mn-lt"/>
              </a:rPr>
              <a:t>Integration Tests are running against a dedicated Integration Test Database instance</a:t>
            </a:r>
          </a:p>
          <a:p>
            <a:r>
              <a:rPr lang="en-US" sz="2400"/>
              <a:t>Kubernetes (AKS) takes care of redirecting traffic from old pod to new pod without downtime</a:t>
            </a:r>
          </a:p>
        </p:txBody>
      </p:sp>
      <p:pic>
        <p:nvPicPr>
          <p:cNvPr id="4" name="Picture 3" descr="Triggering Azure DevOps Pipelines with Incoming Webhooks | by Estêvão B.  Saleme | DevOps.dev">
            <a:extLst>
              <a:ext uri="{FF2B5EF4-FFF2-40B4-BE49-F238E27FC236}">
                <a16:creationId xmlns:a16="http://schemas.microsoft.com/office/drawing/2014/main" id="{4227581B-51F5-35E8-37A4-C374C18BB0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848" r="-147" b="3729"/>
          <a:stretch/>
        </p:blipFill>
        <p:spPr>
          <a:xfrm>
            <a:off x="10505465" y="2520950"/>
            <a:ext cx="1148599" cy="1109531"/>
          </a:xfrm>
          <a:prstGeom prst="rect">
            <a:avLst/>
          </a:prstGeom>
        </p:spPr>
      </p:pic>
      <p:pic>
        <p:nvPicPr>
          <p:cNvPr id="5" name="Picture 4" descr="Triggering Azure DevOps Pipelines with Incoming Webhooks | by Estêvão B.  Saleme | DevOps.dev">
            <a:extLst>
              <a:ext uri="{FF2B5EF4-FFF2-40B4-BE49-F238E27FC236}">
                <a16:creationId xmlns:a16="http://schemas.microsoft.com/office/drawing/2014/main" id="{0B14F9FF-E2A1-83BA-A5CA-F721990E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753" b="2778"/>
          <a:stretch/>
        </p:blipFill>
        <p:spPr>
          <a:xfrm>
            <a:off x="10353065" y="1005667"/>
            <a:ext cx="1469615" cy="1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6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Configuration with simple environment variables only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523"/>
            <a:ext cx="10515600" cy="517981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No platform-specific </a:t>
            </a:r>
            <a:r>
              <a:rPr lang="en-US" err="1"/>
              <a:t>json</a:t>
            </a:r>
            <a:r>
              <a:rPr lang="en-US"/>
              <a:t>/xml files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No 3rd party configuration services (e.g. Azure App Configuration) supporting runtime configuration changes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Rollout takes only 5 minutes for binaries + config, and 1-2 minutes if only env vars have changed (keeping same binaries)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Feature flags as simple env vars as well</a:t>
            </a:r>
          </a:p>
          <a:p>
            <a:pPr>
              <a:lnSpc>
                <a:spcPct val="70000"/>
              </a:lnSpc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039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 automation for database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744"/>
            <a:ext cx="10515600" cy="51055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Using MongoDB (document database) with "less </a:t>
            </a:r>
            <a:r>
              <a:rPr lang="en-US" err="1"/>
              <a:t>db</a:t>
            </a:r>
            <a:r>
              <a:rPr lang="en-US"/>
              <a:t> schema"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/>
              <a:t>Collections (tables) are created automatically upon first invocation, document schema is in the application (</a:t>
            </a:r>
            <a:r>
              <a:rPr lang="en-US" err="1"/>
              <a:t>Persistence.Dtos.fs</a:t>
            </a:r>
            <a:r>
              <a:rPr lang="en-US"/>
              <a:t>)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/>
              <a:t>Indexes must be created manually (could be potentially automated)</a:t>
            </a:r>
          </a:p>
          <a:p>
            <a:pPr>
              <a:lnSpc>
                <a:spcPct val="150000"/>
              </a:lnSpc>
            </a:pPr>
            <a:r>
              <a:rPr lang="en-US"/>
              <a:t>Data Migrations (DDL) are anyway very tricky to run automatically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Migration scripts (written in JS for MongoDB)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627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Local Dev Environment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656"/>
            <a:ext cx="7952154" cy="5182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Use cloud services whenever not easily possible to run locally (emulators are a bit shaky ;))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Storage Account per developer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Partitioned per developer Event Hubs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Logical DWH database per developer in a shared cloud database</a:t>
            </a:r>
          </a:p>
          <a:p>
            <a:r>
              <a:rPr lang="en-US">
                <a:ea typeface="+mn-lt"/>
                <a:cs typeface="+mn-lt"/>
              </a:rPr>
              <a:t>k3d for running Kubernetes locally in Docker</a:t>
            </a:r>
          </a:p>
          <a:p>
            <a:r>
              <a:rPr lang="en-US" err="1">
                <a:ea typeface="+mn-lt"/>
                <a:cs typeface="+mn-lt"/>
              </a:rPr>
              <a:t>mirrord</a:t>
            </a:r>
            <a:r>
              <a:rPr lang="en-US">
                <a:ea typeface="+mn-lt"/>
                <a:cs typeface="+mn-lt"/>
              </a:rPr>
              <a:t> for debugging against a running Kubernetes cluster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steal API calls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duplicate API calls</a:t>
            </a:r>
          </a:p>
          <a:p>
            <a:r>
              <a:rPr lang="en-US">
                <a:ea typeface="+mn-lt"/>
                <a:cs typeface="+mn-lt"/>
              </a:rPr>
              <a:t>See </a:t>
            </a:r>
            <a:r>
              <a:rPr lang="en-US">
                <a:ea typeface="+mn-lt"/>
                <a:cs typeface="+mn-lt"/>
                <a:hlinkClick r:id="rId2"/>
              </a:rPr>
              <a:t>Isolated Local Dev Env using k3d, multi-tenant Azure services, docker containers, and mirrord</a:t>
            </a:r>
            <a:r>
              <a:rPr lang="en-US">
                <a:ea typeface="+mn-lt"/>
                <a:cs typeface="+mn-lt"/>
              </a:rPr>
              <a:t> for more information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k3d">
            <a:extLst>
              <a:ext uri="{FF2B5EF4-FFF2-40B4-BE49-F238E27FC236}">
                <a16:creationId xmlns:a16="http://schemas.microsoft.com/office/drawing/2014/main" id="{CBD92FC9-555D-150D-A769-42D8B944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495" y="1572114"/>
            <a:ext cx="2450612" cy="923681"/>
          </a:xfrm>
          <a:prstGeom prst="rect">
            <a:avLst/>
          </a:prstGeom>
        </p:spPr>
      </p:pic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33328CE-5849-D042-50E1-4E3A5A622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989" y="2833809"/>
            <a:ext cx="2607408" cy="10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1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8A60-606A-4077-E8E8-A32B4180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Zastrpay</a:t>
            </a:r>
            <a:r>
              <a:rPr lang="en-US"/>
              <a:t> Studios 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7766-F650-40B4-5260-CD809380B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752" y="186106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A8F2E6A-68F5-9D45-31E7-2F276D83B53A}"/>
              </a:ext>
            </a:extLst>
          </p:cNvPr>
          <p:cNvSpPr/>
          <p:nvPr/>
        </p:nvSpPr>
        <p:spPr>
          <a:xfrm>
            <a:off x="2614167" y="1593577"/>
            <a:ext cx="2922463" cy="1401424"/>
          </a:xfrm>
          <a:prstGeom prst="rect">
            <a:avLst/>
          </a:prstGeom>
          <a:solidFill>
            <a:srgbClr val="FFFF00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>
                <a:solidFill>
                  <a:srgbClr val="0070C0"/>
                </a:solidFill>
              </a:rPr>
              <a:t>Backend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959848-9D36-CA9C-1AB1-498419AC3340}"/>
              </a:ext>
            </a:extLst>
          </p:cNvPr>
          <p:cNvGrpSpPr/>
          <p:nvPr/>
        </p:nvGrpSpPr>
        <p:grpSpPr>
          <a:xfrm>
            <a:off x="2165543" y="1867599"/>
            <a:ext cx="2448296" cy="766536"/>
            <a:chOff x="4967205" y="2377823"/>
            <a:chExt cx="2448296" cy="766536"/>
          </a:xfrm>
        </p:grpSpPr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A54C7A12-1D6F-521F-D6F0-7D1973670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46584" y="2377823"/>
              <a:ext cx="489537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F5C0F5-B803-A05F-8F1A-00FBF8C1EAD3}"/>
                </a:ext>
              </a:extLst>
            </p:cNvPr>
            <p:cNvSpPr txBox="1"/>
            <p:nvPr/>
          </p:nvSpPr>
          <p:spPr>
            <a:xfrm>
              <a:off x="4967205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F#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2DA338-EA33-869A-AE3B-192D64BF9DC5}"/>
              </a:ext>
            </a:extLst>
          </p:cNvPr>
          <p:cNvGrpSpPr/>
          <p:nvPr/>
        </p:nvGrpSpPr>
        <p:grpSpPr>
          <a:xfrm>
            <a:off x="3493226" y="1859301"/>
            <a:ext cx="2448296" cy="766536"/>
            <a:chOff x="4967205" y="2377823"/>
            <a:chExt cx="2448296" cy="766536"/>
          </a:xfrm>
        </p:grpSpPr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7CC409B7-B986-53EB-DB66-0494F6321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46584" y="2377823"/>
              <a:ext cx="489537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53CD34B-B144-4253-A158-134C4744D16F}"/>
                </a:ext>
              </a:extLst>
            </p:cNvPr>
            <p:cNvSpPr txBox="1"/>
            <p:nvPr/>
          </p:nvSpPr>
          <p:spPr>
            <a:xfrm>
              <a:off x="4967205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.NET</a:t>
              </a:r>
            </a:p>
          </p:txBody>
        </p:sp>
      </p:grpSp>
      <p:sp>
        <p:nvSpPr>
          <p:cNvPr id="2124" name="TextBox 2123">
            <a:extLst>
              <a:ext uri="{FF2B5EF4-FFF2-40B4-BE49-F238E27FC236}">
                <a16:creationId xmlns:a16="http://schemas.microsoft.com/office/drawing/2014/main" id="{F059C97B-9DBD-2260-AC43-35DCA109DFA3}"/>
              </a:ext>
            </a:extLst>
          </p:cNvPr>
          <p:cNvSpPr txBox="1"/>
          <p:nvPr/>
        </p:nvSpPr>
        <p:spPr>
          <a:xfrm>
            <a:off x="9172282" y="2326680"/>
            <a:ext cx="2448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/>
          </a:p>
        </p:txBody>
      </p:sp>
      <p:grpSp>
        <p:nvGrpSpPr>
          <p:cNvPr id="2172" name="Group 2171">
            <a:extLst>
              <a:ext uri="{FF2B5EF4-FFF2-40B4-BE49-F238E27FC236}">
                <a16:creationId xmlns:a16="http://schemas.microsoft.com/office/drawing/2014/main" id="{C2099E64-D0D6-E347-68A2-61FBF50050C2}"/>
              </a:ext>
            </a:extLst>
          </p:cNvPr>
          <p:cNvGrpSpPr/>
          <p:nvPr/>
        </p:nvGrpSpPr>
        <p:grpSpPr>
          <a:xfrm>
            <a:off x="4912896" y="1594558"/>
            <a:ext cx="4518320" cy="4194290"/>
            <a:chOff x="6385948" y="1696663"/>
            <a:chExt cx="4518320" cy="419429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35182C6-98A5-4556-FA14-3BD789576954}"/>
                </a:ext>
              </a:extLst>
            </p:cNvPr>
            <p:cNvGrpSpPr/>
            <p:nvPr/>
          </p:nvGrpSpPr>
          <p:grpSpPr>
            <a:xfrm>
              <a:off x="6418622" y="2880459"/>
              <a:ext cx="2448296" cy="766536"/>
              <a:chOff x="4967205" y="2377823"/>
              <a:chExt cx="2448296" cy="766536"/>
            </a:xfrm>
          </p:grpSpPr>
          <p:pic>
            <p:nvPicPr>
              <p:cNvPr id="55" name="Picture 4">
                <a:extLst>
                  <a:ext uri="{FF2B5EF4-FFF2-40B4-BE49-F238E27FC236}">
                    <a16:creationId xmlns:a16="http://schemas.microsoft.com/office/drawing/2014/main" id="{D4D199A9-D3BC-A4BD-1130-63D4AA1437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078382" y="2377823"/>
                <a:ext cx="225940" cy="489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6F3420-058D-1D1C-5357-4BA1AD9C3D81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MongoDB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6803D32-C576-C2CC-D564-4FB3FC784E4B}"/>
                </a:ext>
              </a:extLst>
            </p:cNvPr>
            <p:cNvGrpSpPr/>
            <p:nvPr/>
          </p:nvGrpSpPr>
          <p:grpSpPr>
            <a:xfrm>
              <a:off x="6423974" y="1900986"/>
              <a:ext cx="2448296" cy="733297"/>
              <a:chOff x="4967205" y="2411062"/>
              <a:chExt cx="2448296" cy="733297"/>
            </a:xfrm>
          </p:grpSpPr>
          <p:pic>
            <p:nvPicPr>
              <p:cNvPr id="59" name="Picture 4">
                <a:extLst>
                  <a:ext uri="{FF2B5EF4-FFF2-40B4-BE49-F238E27FC236}">
                    <a16:creationId xmlns:a16="http://schemas.microsoft.com/office/drawing/2014/main" id="{BA63B624-27DF-DC6A-2EBE-6A77B8A62D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52703" y="2411062"/>
                <a:ext cx="477298" cy="4230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960A959-667F-70A7-4D5D-EC6CB3EE6642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AKS</a:t>
                </a:r>
              </a:p>
            </p:txBody>
          </p:sp>
        </p:grpSp>
        <p:grpSp>
          <p:nvGrpSpPr>
            <p:cNvPr id="2063" name="Group 2062">
              <a:extLst>
                <a:ext uri="{FF2B5EF4-FFF2-40B4-BE49-F238E27FC236}">
                  <a16:creationId xmlns:a16="http://schemas.microsoft.com/office/drawing/2014/main" id="{58FA785D-25BF-E2C9-E4F1-24AD8E6D81B2}"/>
                </a:ext>
              </a:extLst>
            </p:cNvPr>
            <p:cNvGrpSpPr/>
            <p:nvPr/>
          </p:nvGrpSpPr>
          <p:grpSpPr>
            <a:xfrm>
              <a:off x="8450742" y="3851774"/>
              <a:ext cx="2448296" cy="884291"/>
              <a:chOff x="4967205" y="2444734"/>
              <a:chExt cx="2448296" cy="884291"/>
            </a:xfrm>
          </p:grpSpPr>
          <p:pic>
            <p:nvPicPr>
              <p:cNvPr id="2065" name="Picture 4">
                <a:extLst>
                  <a:ext uri="{FF2B5EF4-FFF2-40B4-BE49-F238E27FC236}">
                    <a16:creationId xmlns:a16="http://schemas.microsoft.com/office/drawing/2014/main" id="{8C60A17E-D8CE-0302-8BF5-242C8F48A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833849" y="2444734"/>
                <a:ext cx="764365" cy="404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7" name="TextBox 2066">
                <a:extLst>
                  <a:ext uri="{FF2B5EF4-FFF2-40B4-BE49-F238E27FC236}">
                    <a16:creationId xmlns:a16="http://schemas.microsoft.com/office/drawing/2014/main" id="{C67EE5BA-752A-6D92-3891-CABFD852E5C5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Azure </a:t>
                </a:r>
              </a:p>
              <a:p>
                <a:pPr algn="ctr"/>
                <a:r>
                  <a:rPr lang="en-US" sz="1200"/>
                  <a:t>Key Vault </a:t>
                </a:r>
              </a:p>
            </p:txBody>
          </p:sp>
        </p:grpSp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2A97F9F0-EDF5-D07B-E02B-51B4670D806F}"/>
                </a:ext>
              </a:extLst>
            </p:cNvPr>
            <p:cNvGrpSpPr/>
            <p:nvPr/>
          </p:nvGrpSpPr>
          <p:grpSpPr>
            <a:xfrm>
              <a:off x="6385948" y="3862242"/>
              <a:ext cx="2448296" cy="917963"/>
              <a:chOff x="4967205" y="2411062"/>
              <a:chExt cx="2448296" cy="917963"/>
            </a:xfrm>
          </p:grpSpPr>
          <p:pic>
            <p:nvPicPr>
              <p:cNvPr id="2073" name="Picture 4">
                <a:extLst>
                  <a:ext uri="{FF2B5EF4-FFF2-40B4-BE49-F238E27FC236}">
                    <a16:creationId xmlns:a16="http://schemas.microsoft.com/office/drawing/2014/main" id="{4F93FA7E-FDDD-B7D0-99AD-8C415CD059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79822" y="2411062"/>
                <a:ext cx="423059" cy="4230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74" name="TextBox 2073">
                <a:extLst>
                  <a:ext uri="{FF2B5EF4-FFF2-40B4-BE49-F238E27FC236}">
                    <a16:creationId xmlns:a16="http://schemas.microsoft.com/office/drawing/2014/main" id="{4BC7F294-A410-1842-1AE6-4B0498855DC1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Azure </a:t>
                </a:r>
              </a:p>
              <a:p>
                <a:pPr algn="ctr"/>
                <a:r>
                  <a:rPr lang="en-US" sz="1200"/>
                  <a:t>Event Hubs</a:t>
                </a:r>
              </a:p>
            </p:txBody>
          </p:sp>
        </p:grpSp>
        <p:grpSp>
          <p:nvGrpSpPr>
            <p:cNvPr id="2083" name="Group 2082">
              <a:extLst>
                <a:ext uri="{FF2B5EF4-FFF2-40B4-BE49-F238E27FC236}">
                  <a16:creationId xmlns:a16="http://schemas.microsoft.com/office/drawing/2014/main" id="{F4EB3FDE-1D15-3804-94F6-4ECD124919DE}"/>
                </a:ext>
              </a:extLst>
            </p:cNvPr>
            <p:cNvGrpSpPr/>
            <p:nvPr/>
          </p:nvGrpSpPr>
          <p:grpSpPr>
            <a:xfrm>
              <a:off x="6418622" y="4945369"/>
              <a:ext cx="2448296" cy="615738"/>
              <a:chOff x="4967205" y="2528621"/>
              <a:chExt cx="2448296" cy="615738"/>
            </a:xfrm>
          </p:grpSpPr>
          <p:pic>
            <p:nvPicPr>
              <p:cNvPr id="2084" name="Picture 4">
                <a:extLst>
                  <a:ext uri="{FF2B5EF4-FFF2-40B4-BE49-F238E27FC236}">
                    <a16:creationId xmlns:a16="http://schemas.microsoft.com/office/drawing/2014/main" id="{A76AEFE4-6AF2-9011-7D2B-D21360F072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830139" y="2528621"/>
                <a:ext cx="630793" cy="337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85" name="TextBox 2084">
                <a:extLst>
                  <a:ext uri="{FF2B5EF4-FFF2-40B4-BE49-F238E27FC236}">
                    <a16:creationId xmlns:a16="http://schemas.microsoft.com/office/drawing/2014/main" id="{DD9FB575-C87E-2126-8C37-16C051624C27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Azure CDN</a:t>
                </a:r>
              </a:p>
            </p:txBody>
          </p:sp>
        </p:grpSp>
        <p:grpSp>
          <p:nvGrpSpPr>
            <p:cNvPr id="2103" name="Group 2102">
              <a:extLst>
                <a:ext uri="{FF2B5EF4-FFF2-40B4-BE49-F238E27FC236}">
                  <a16:creationId xmlns:a16="http://schemas.microsoft.com/office/drawing/2014/main" id="{A7330149-CCE1-9AB6-EE63-C141B386A0E4}"/>
                </a:ext>
              </a:extLst>
            </p:cNvPr>
            <p:cNvGrpSpPr/>
            <p:nvPr/>
          </p:nvGrpSpPr>
          <p:grpSpPr>
            <a:xfrm>
              <a:off x="8455972" y="2834467"/>
              <a:ext cx="2448296" cy="922760"/>
              <a:chOff x="4967205" y="2406265"/>
              <a:chExt cx="2448296" cy="922760"/>
            </a:xfrm>
          </p:grpSpPr>
          <p:pic>
            <p:nvPicPr>
              <p:cNvPr id="2105" name="Picture 4">
                <a:extLst>
                  <a:ext uri="{FF2B5EF4-FFF2-40B4-BE49-F238E27FC236}">
                    <a16:creationId xmlns:a16="http://schemas.microsoft.com/office/drawing/2014/main" id="{45AE6BCF-CD2C-66A5-9504-DC5461D75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63051" y="2406265"/>
                <a:ext cx="456600" cy="45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07" name="TextBox 2106">
                <a:extLst>
                  <a:ext uri="{FF2B5EF4-FFF2-40B4-BE49-F238E27FC236}">
                    <a16:creationId xmlns:a16="http://schemas.microsoft.com/office/drawing/2014/main" id="{196629AC-8A7F-8A08-273F-2A16496A180C}"/>
                  </a:ext>
                </a:extLst>
              </p:cNvPr>
              <p:cNvSpPr txBox="1"/>
              <p:nvPr/>
            </p:nvSpPr>
            <p:spPr>
              <a:xfrm>
                <a:off x="4967205" y="2867360"/>
                <a:ext cx="2448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Application </a:t>
                </a:r>
              </a:p>
              <a:p>
                <a:pPr algn="ctr"/>
                <a:r>
                  <a:rPr lang="en-US" sz="1200"/>
                  <a:t>Insights</a:t>
                </a:r>
              </a:p>
            </p:txBody>
          </p:sp>
        </p:grpSp>
        <p:grpSp>
          <p:nvGrpSpPr>
            <p:cNvPr id="2171" name="Group 2170">
              <a:extLst>
                <a:ext uri="{FF2B5EF4-FFF2-40B4-BE49-F238E27FC236}">
                  <a16:creationId xmlns:a16="http://schemas.microsoft.com/office/drawing/2014/main" id="{8BBCF775-AD1E-8C36-EA5C-69FAA5535978}"/>
                </a:ext>
              </a:extLst>
            </p:cNvPr>
            <p:cNvGrpSpPr/>
            <p:nvPr/>
          </p:nvGrpSpPr>
          <p:grpSpPr>
            <a:xfrm>
              <a:off x="7131399" y="1696663"/>
              <a:ext cx="3008573" cy="4194290"/>
              <a:chOff x="7131399" y="1696663"/>
              <a:chExt cx="3008573" cy="4194290"/>
            </a:xfrm>
          </p:grpSpPr>
          <p:grpSp>
            <p:nvGrpSpPr>
              <p:cNvPr id="2077" name="Group 2076">
                <a:extLst>
                  <a:ext uri="{FF2B5EF4-FFF2-40B4-BE49-F238E27FC236}">
                    <a16:creationId xmlns:a16="http://schemas.microsoft.com/office/drawing/2014/main" id="{1359A48C-AAC2-21E9-5669-135F5F4AB26F}"/>
                  </a:ext>
                </a:extLst>
              </p:cNvPr>
              <p:cNvGrpSpPr/>
              <p:nvPr/>
            </p:nvGrpSpPr>
            <p:grpSpPr>
              <a:xfrm>
                <a:off x="7513438" y="4837981"/>
                <a:ext cx="2448296" cy="736829"/>
                <a:chOff x="4967205" y="2407530"/>
                <a:chExt cx="2448296" cy="736829"/>
              </a:xfrm>
            </p:grpSpPr>
            <p:pic>
              <p:nvPicPr>
                <p:cNvPr id="2079" name="Picture 4">
                  <a:extLst>
                    <a:ext uri="{FF2B5EF4-FFF2-40B4-BE49-F238E27FC236}">
                      <a16:creationId xmlns:a16="http://schemas.microsoft.com/office/drawing/2014/main" id="{F7807775-98B9-288B-1F0B-657906A95C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759432" y="2407530"/>
                  <a:ext cx="863839" cy="4540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81" name="TextBox 2080">
                  <a:extLst>
                    <a:ext uri="{FF2B5EF4-FFF2-40B4-BE49-F238E27FC236}">
                      <a16:creationId xmlns:a16="http://schemas.microsoft.com/office/drawing/2014/main" id="{8A2368DB-5EB1-1E70-1CD8-266246F0B389}"/>
                    </a:ext>
                  </a:extLst>
                </p:cNvPr>
                <p:cNvSpPr txBox="1"/>
                <p:nvPr/>
              </p:nvSpPr>
              <p:spPr>
                <a:xfrm>
                  <a:off x="4967205" y="2867360"/>
                  <a:ext cx="2448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/>
                    <a:t>Azure </a:t>
                  </a:r>
                  <a:r>
                    <a:rPr lang="en-US" sz="1200" err="1"/>
                    <a:t>SignalR</a:t>
                  </a:r>
                  <a:endParaRPr lang="en-US" sz="1200"/>
                </a:p>
              </p:txBody>
            </p:sp>
          </p:grpSp>
          <p:grpSp>
            <p:nvGrpSpPr>
              <p:cNvPr id="2097" name="Group 2096">
                <a:extLst>
                  <a:ext uri="{FF2B5EF4-FFF2-40B4-BE49-F238E27FC236}">
                    <a16:creationId xmlns:a16="http://schemas.microsoft.com/office/drawing/2014/main" id="{7E226AC5-DF6B-3147-2805-ED8C5EC47623}"/>
                  </a:ext>
                </a:extLst>
              </p:cNvPr>
              <p:cNvGrpSpPr/>
              <p:nvPr/>
            </p:nvGrpSpPr>
            <p:grpSpPr>
              <a:xfrm>
                <a:off x="7529799" y="3878926"/>
                <a:ext cx="2448296" cy="872216"/>
                <a:chOff x="4967205" y="2456809"/>
                <a:chExt cx="2448296" cy="872216"/>
              </a:xfrm>
            </p:grpSpPr>
            <p:pic>
              <p:nvPicPr>
                <p:cNvPr id="2099" name="Picture 4">
                  <a:extLst>
                    <a:ext uri="{FF2B5EF4-FFF2-40B4-BE49-F238E27FC236}">
                      <a16:creationId xmlns:a16="http://schemas.microsoft.com/office/drawing/2014/main" id="{AE4CE500-4E4B-6E1A-EE92-1956224A85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929728" y="2456809"/>
                  <a:ext cx="523249" cy="372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01" name="TextBox 2100">
                  <a:extLst>
                    <a:ext uri="{FF2B5EF4-FFF2-40B4-BE49-F238E27FC236}">
                      <a16:creationId xmlns:a16="http://schemas.microsoft.com/office/drawing/2014/main" id="{477DD134-8D58-2FA1-6D67-3F686FC97469}"/>
                    </a:ext>
                  </a:extLst>
                </p:cNvPr>
                <p:cNvSpPr txBox="1"/>
                <p:nvPr/>
              </p:nvSpPr>
              <p:spPr>
                <a:xfrm>
                  <a:off x="4967205" y="2867360"/>
                  <a:ext cx="24482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/>
                    <a:t>Azure Storage </a:t>
                  </a:r>
                </a:p>
                <a:p>
                  <a:pPr algn="ctr"/>
                  <a:r>
                    <a:rPr lang="en-US" sz="1200"/>
                    <a:t>Accounts</a:t>
                  </a:r>
                </a:p>
              </p:txBody>
            </p:sp>
          </p:grpSp>
          <p:grpSp>
            <p:nvGrpSpPr>
              <p:cNvPr id="2109" name="Group 2108">
                <a:extLst>
                  <a:ext uri="{FF2B5EF4-FFF2-40B4-BE49-F238E27FC236}">
                    <a16:creationId xmlns:a16="http://schemas.microsoft.com/office/drawing/2014/main" id="{406539BD-867A-C7AD-D52A-FB450414EB6E}"/>
                  </a:ext>
                </a:extLst>
              </p:cNvPr>
              <p:cNvGrpSpPr/>
              <p:nvPr/>
            </p:nvGrpSpPr>
            <p:grpSpPr>
              <a:xfrm>
                <a:off x="7381007" y="1885062"/>
                <a:ext cx="2448296" cy="924227"/>
                <a:chOff x="4967205" y="2404798"/>
                <a:chExt cx="2448296" cy="924227"/>
              </a:xfrm>
            </p:grpSpPr>
            <p:pic>
              <p:nvPicPr>
                <p:cNvPr id="2111" name="Picture 4">
                  <a:extLst>
                    <a:ext uri="{FF2B5EF4-FFF2-40B4-BE49-F238E27FC236}">
                      <a16:creationId xmlns:a16="http://schemas.microsoft.com/office/drawing/2014/main" id="{5B6FC9E5-593A-2550-D10A-3CCBC7E9BB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759838" y="2404798"/>
                  <a:ext cx="863027" cy="459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13" name="TextBox 2112">
                  <a:extLst>
                    <a:ext uri="{FF2B5EF4-FFF2-40B4-BE49-F238E27FC236}">
                      <a16:creationId xmlns:a16="http://schemas.microsoft.com/office/drawing/2014/main" id="{572291AD-D5ED-BD07-C31C-F86BB4B89337}"/>
                    </a:ext>
                  </a:extLst>
                </p:cNvPr>
                <p:cNvSpPr txBox="1"/>
                <p:nvPr/>
              </p:nvSpPr>
              <p:spPr>
                <a:xfrm>
                  <a:off x="4967205" y="2867360"/>
                  <a:ext cx="24482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/>
                    <a:t>Azure Container</a:t>
                  </a:r>
                </a:p>
                <a:p>
                  <a:pPr algn="ctr"/>
                  <a:r>
                    <a:rPr lang="en-US" sz="1200"/>
                    <a:t>Registry</a:t>
                  </a:r>
                </a:p>
              </p:txBody>
            </p:sp>
          </p:grpSp>
          <p:grpSp>
            <p:nvGrpSpPr>
              <p:cNvPr id="2115" name="Group 2114">
                <a:extLst>
                  <a:ext uri="{FF2B5EF4-FFF2-40B4-BE49-F238E27FC236}">
                    <a16:creationId xmlns:a16="http://schemas.microsoft.com/office/drawing/2014/main" id="{2A3E1349-654F-ED48-D819-1318EB579C9E}"/>
                  </a:ext>
                </a:extLst>
              </p:cNvPr>
              <p:cNvGrpSpPr/>
              <p:nvPr/>
            </p:nvGrpSpPr>
            <p:grpSpPr>
              <a:xfrm>
                <a:off x="7444551" y="2883817"/>
                <a:ext cx="2448296" cy="870057"/>
                <a:chOff x="4967205" y="2458968"/>
                <a:chExt cx="2448296" cy="870057"/>
              </a:xfrm>
            </p:grpSpPr>
            <p:pic>
              <p:nvPicPr>
                <p:cNvPr id="2117" name="Picture 4">
                  <a:extLst>
                    <a:ext uri="{FF2B5EF4-FFF2-40B4-BE49-F238E27FC236}">
                      <a16:creationId xmlns:a16="http://schemas.microsoft.com/office/drawing/2014/main" id="{C84FD043-59CF-3732-9899-306E500553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924598" y="2458968"/>
                  <a:ext cx="539474" cy="4046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19" name="TextBox 2118">
                  <a:extLst>
                    <a:ext uri="{FF2B5EF4-FFF2-40B4-BE49-F238E27FC236}">
                      <a16:creationId xmlns:a16="http://schemas.microsoft.com/office/drawing/2014/main" id="{7330F503-8B0F-8199-DD41-CBC3765F40EB}"/>
                    </a:ext>
                  </a:extLst>
                </p:cNvPr>
                <p:cNvSpPr txBox="1"/>
                <p:nvPr/>
              </p:nvSpPr>
              <p:spPr>
                <a:xfrm>
                  <a:off x="4967205" y="2867360"/>
                  <a:ext cx="24482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/>
                    <a:t>Azure </a:t>
                  </a:r>
                </a:p>
                <a:p>
                  <a:pPr algn="ctr"/>
                  <a:r>
                    <a:rPr lang="en-US" sz="1200"/>
                    <a:t>Data Explorer</a:t>
                  </a:r>
                </a:p>
              </p:txBody>
            </p:sp>
          </p:grpSp>
          <p:pic>
            <p:nvPicPr>
              <p:cNvPr id="2125" name="Picture 2124" descr="traefik-library-image/README.md at master · traefik/traefik-library-image ·  GitHub">
                <a:extLst>
                  <a:ext uri="{FF2B5EF4-FFF2-40B4-BE49-F238E27FC236}">
                    <a16:creationId xmlns:a16="http://schemas.microsoft.com/office/drawing/2014/main" id="{31F229D7-46CD-B42F-0A33-4D87A864F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361" y="1696663"/>
                <a:ext cx="1023611" cy="1023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26" name="Rectangle 2125">
                <a:extLst>
                  <a:ext uri="{FF2B5EF4-FFF2-40B4-BE49-F238E27FC236}">
                    <a16:creationId xmlns:a16="http://schemas.microsoft.com/office/drawing/2014/main" id="{E213D664-5DCF-C8AE-5C47-A937EB3561E2}"/>
                  </a:ext>
                </a:extLst>
              </p:cNvPr>
              <p:cNvSpPr/>
              <p:nvPr/>
            </p:nvSpPr>
            <p:spPr>
              <a:xfrm>
                <a:off x="7131399" y="1726129"/>
                <a:ext cx="3008573" cy="416482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en-US">
                    <a:solidFill>
                      <a:srgbClr val="0070C0"/>
                    </a:solidFill>
                  </a:rPr>
                  <a:t>Infrastructure</a:t>
                </a:r>
              </a:p>
            </p:txBody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BE86FEB-3EAD-2837-2DBF-6B12BF0A2C99}"/>
              </a:ext>
            </a:extLst>
          </p:cNvPr>
          <p:cNvSpPr/>
          <p:nvPr/>
        </p:nvSpPr>
        <p:spPr>
          <a:xfrm>
            <a:off x="271516" y="1586963"/>
            <a:ext cx="2187794" cy="282667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>
                <a:solidFill>
                  <a:srgbClr val="0070C0"/>
                </a:solidFill>
              </a:rPr>
              <a:t>Frontend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F5B6F-ECB9-0288-CA86-6C1D6013CB85}"/>
              </a:ext>
            </a:extLst>
          </p:cNvPr>
          <p:cNvGrpSpPr/>
          <p:nvPr/>
        </p:nvGrpSpPr>
        <p:grpSpPr>
          <a:xfrm>
            <a:off x="577950" y="2660013"/>
            <a:ext cx="2448296" cy="766537"/>
            <a:chOff x="6496136" y="2377822"/>
            <a:chExt cx="2448296" cy="766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6E1EDB-C121-1C98-07BA-F76CBFEF5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475516" y="2377822"/>
              <a:ext cx="489537" cy="48953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802181-33BA-654B-15AA-2601ACA6470D}"/>
                </a:ext>
              </a:extLst>
            </p:cNvPr>
            <p:cNvSpPr txBox="1"/>
            <p:nvPr/>
          </p:nvSpPr>
          <p:spPr>
            <a:xfrm>
              <a:off x="6496136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Expo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E07602-1526-A41B-3854-4946552C6C26}"/>
              </a:ext>
            </a:extLst>
          </p:cNvPr>
          <p:cNvGrpSpPr/>
          <p:nvPr/>
        </p:nvGrpSpPr>
        <p:grpSpPr>
          <a:xfrm>
            <a:off x="-370299" y="1744733"/>
            <a:ext cx="2448296" cy="766536"/>
            <a:chOff x="4967205" y="2377823"/>
            <a:chExt cx="2448296" cy="76653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77AC25F-D578-B22F-2823-C33509278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108" y="2377823"/>
              <a:ext cx="564490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3C8A46-44FC-FF78-3C91-BED130F1EEE0}"/>
                </a:ext>
              </a:extLst>
            </p:cNvPr>
            <p:cNvSpPr txBox="1"/>
            <p:nvPr/>
          </p:nvSpPr>
          <p:spPr>
            <a:xfrm>
              <a:off x="4967205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React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4B1B4A-332B-E8B9-EB89-F3565968B90C}"/>
              </a:ext>
            </a:extLst>
          </p:cNvPr>
          <p:cNvGrpSpPr/>
          <p:nvPr/>
        </p:nvGrpSpPr>
        <p:grpSpPr>
          <a:xfrm>
            <a:off x="609081" y="1770350"/>
            <a:ext cx="2448296" cy="766537"/>
            <a:chOff x="8160502" y="2377822"/>
            <a:chExt cx="2448296" cy="76653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98D1E386-C3A6-C0C8-BE23-A6DB6CC16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774" y="2377822"/>
              <a:ext cx="489537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AEDD6B-8F51-E57C-4C0F-7FC2E73DAA42}"/>
                </a:ext>
              </a:extLst>
            </p:cNvPr>
            <p:cNvSpPr txBox="1"/>
            <p:nvPr/>
          </p:nvSpPr>
          <p:spPr>
            <a:xfrm>
              <a:off x="8160502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TypeScript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00A0DFF-9A2B-1697-3D0E-3023E369F365}"/>
              </a:ext>
            </a:extLst>
          </p:cNvPr>
          <p:cNvGrpSpPr/>
          <p:nvPr/>
        </p:nvGrpSpPr>
        <p:grpSpPr>
          <a:xfrm>
            <a:off x="-406999" y="3485173"/>
            <a:ext cx="2448296" cy="712878"/>
            <a:chOff x="4967204" y="2377823"/>
            <a:chExt cx="2448296" cy="712878"/>
          </a:xfrm>
        </p:grpSpPr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758BE34D-2FFE-B2F9-A610-0136E52F4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46584" y="2377823"/>
              <a:ext cx="489537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35A9BBB-FC41-0A92-6AD2-970FF0A39FDE}"/>
                </a:ext>
              </a:extLst>
            </p:cNvPr>
            <p:cNvSpPr txBox="1"/>
            <p:nvPr/>
          </p:nvSpPr>
          <p:spPr>
            <a:xfrm>
              <a:off x="4967204" y="2813702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err="1"/>
                <a:t>nx</a:t>
              </a:r>
              <a:endParaRPr lang="en-US" sz="1200"/>
            </a:p>
          </p:txBody>
        </p:sp>
      </p:grpSp>
      <p:grpSp>
        <p:nvGrpSpPr>
          <p:cNvPr id="2127" name="Group 2126">
            <a:extLst>
              <a:ext uri="{FF2B5EF4-FFF2-40B4-BE49-F238E27FC236}">
                <a16:creationId xmlns:a16="http://schemas.microsoft.com/office/drawing/2014/main" id="{E62EF777-BCEA-467C-4571-C4857904E04A}"/>
              </a:ext>
            </a:extLst>
          </p:cNvPr>
          <p:cNvGrpSpPr/>
          <p:nvPr/>
        </p:nvGrpSpPr>
        <p:grpSpPr>
          <a:xfrm>
            <a:off x="-357080" y="2588389"/>
            <a:ext cx="2448296" cy="766536"/>
            <a:chOff x="4967205" y="2377823"/>
            <a:chExt cx="2448296" cy="766536"/>
          </a:xfrm>
        </p:grpSpPr>
        <p:pic>
          <p:nvPicPr>
            <p:cNvPr id="2128" name="Picture 4">
              <a:extLst>
                <a:ext uri="{FF2B5EF4-FFF2-40B4-BE49-F238E27FC236}">
                  <a16:creationId xmlns:a16="http://schemas.microsoft.com/office/drawing/2014/main" id="{5F8303D4-B163-EF0F-AF93-7E49E1F42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108" y="2377823"/>
              <a:ext cx="564490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29" name="TextBox 2128">
              <a:extLst>
                <a:ext uri="{FF2B5EF4-FFF2-40B4-BE49-F238E27FC236}">
                  <a16:creationId xmlns:a16="http://schemas.microsoft.com/office/drawing/2014/main" id="{4A1DE193-2025-0173-EFD9-D92AD51BBB9D}"/>
                </a:ext>
              </a:extLst>
            </p:cNvPr>
            <p:cNvSpPr txBox="1"/>
            <p:nvPr/>
          </p:nvSpPr>
          <p:spPr>
            <a:xfrm>
              <a:off x="4967205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React Native</a:t>
              </a:r>
            </a:p>
          </p:txBody>
        </p:sp>
      </p:grpSp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45FEC8AA-6412-BC32-89BB-21715EB3EE94}"/>
              </a:ext>
            </a:extLst>
          </p:cNvPr>
          <p:cNvGrpSpPr/>
          <p:nvPr/>
        </p:nvGrpSpPr>
        <p:grpSpPr>
          <a:xfrm>
            <a:off x="1863758" y="3083912"/>
            <a:ext cx="4305959" cy="1336343"/>
            <a:chOff x="317780" y="5055303"/>
            <a:chExt cx="4305959" cy="1336343"/>
          </a:xfrm>
        </p:grpSpPr>
        <p:pic>
          <p:nvPicPr>
            <p:cNvPr id="2150" name="Picture 88" descr="Azure DevOps - Ágile Backlog con Scrum - NotJustBI">
              <a:extLst>
                <a:ext uri="{FF2B5EF4-FFF2-40B4-BE49-F238E27FC236}">
                  <a16:creationId xmlns:a16="http://schemas.microsoft.com/office/drawing/2014/main" id="{BFCE48EC-0F31-C8EB-6C4A-779F369A6A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4" t="54219" r="40647"/>
            <a:stretch/>
          </p:blipFill>
          <p:spPr bwMode="auto">
            <a:xfrm>
              <a:off x="1127254" y="5120932"/>
              <a:ext cx="2700635" cy="935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1" name="Rectangle 2150">
              <a:extLst>
                <a:ext uri="{FF2B5EF4-FFF2-40B4-BE49-F238E27FC236}">
                  <a16:creationId xmlns:a16="http://schemas.microsoft.com/office/drawing/2014/main" id="{50FC38F9-5AFF-67E4-169B-F017A71AD9E4}"/>
                </a:ext>
              </a:extLst>
            </p:cNvPr>
            <p:cNvSpPr/>
            <p:nvPr/>
          </p:nvSpPr>
          <p:spPr>
            <a:xfrm>
              <a:off x="1068189" y="5055303"/>
              <a:ext cx="2923923" cy="1336343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>
                  <a:solidFill>
                    <a:srgbClr val="0070C0"/>
                  </a:solidFill>
                </a:rPr>
                <a:t>Azure DevOps</a:t>
              </a:r>
            </a:p>
          </p:txBody>
        </p:sp>
        <p:sp>
          <p:nvSpPr>
            <p:cNvPr id="2153" name="TextBox 2152">
              <a:extLst>
                <a:ext uri="{FF2B5EF4-FFF2-40B4-BE49-F238E27FC236}">
                  <a16:creationId xmlns:a16="http://schemas.microsoft.com/office/drawing/2014/main" id="{6C771D17-3DB6-3197-E0CD-EAC442D52847}"/>
                </a:ext>
              </a:extLst>
            </p:cNvPr>
            <p:cNvSpPr txBox="1"/>
            <p:nvPr/>
          </p:nvSpPr>
          <p:spPr>
            <a:xfrm>
              <a:off x="317780" y="5745562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Backlogs </a:t>
              </a:r>
            </a:p>
          </p:txBody>
        </p:sp>
        <p:sp>
          <p:nvSpPr>
            <p:cNvPr id="2154" name="TextBox 2153">
              <a:extLst>
                <a:ext uri="{FF2B5EF4-FFF2-40B4-BE49-F238E27FC236}">
                  <a16:creationId xmlns:a16="http://schemas.microsoft.com/office/drawing/2014/main" id="{C4A082FA-CCC2-C32E-39C6-BF5048839A8C}"/>
                </a:ext>
              </a:extLst>
            </p:cNvPr>
            <p:cNvSpPr txBox="1"/>
            <p:nvPr/>
          </p:nvSpPr>
          <p:spPr>
            <a:xfrm>
              <a:off x="1228143" y="5742202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Pipelines</a:t>
              </a:r>
            </a:p>
          </p:txBody>
        </p:sp>
        <p:sp>
          <p:nvSpPr>
            <p:cNvPr id="2155" name="TextBox 2154">
              <a:extLst>
                <a:ext uri="{FF2B5EF4-FFF2-40B4-BE49-F238E27FC236}">
                  <a16:creationId xmlns:a16="http://schemas.microsoft.com/office/drawing/2014/main" id="{64D512D1-AA4D-279C-2F7C-D250059D16D5}"/>
                </a:ext>
              </a:extLst>
            </p:cNvPr>
            <p:cNvSpPr txBox="1"/>
            <p:nvPr/>
          </p:nvSpPr>
          <p:spPr>
            <a:xfrm>
              <a:off x="2175443" y="5748104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Repos</a:t>
              </a:r>
            </a:p>
          </p:txBody>
        </p:sp>
      </p:grpSp>
      <p:sp>
        <p:nvSpPr>
          <p:cNvPr id="2158" name="Rectangle: Rounded Corners 9">
            <a:extLst>
              <a:ext uri="{FF2B5EF4-FFF2-40B4-BE49-F238E27FC236}">
                <a16:creationId xmlns:a16="http://schemas.microsoft.com/office/drawing/2014/main" id="{4D803ED6-2066-FF1F-BCA7-730B6AD1EF37}"/>
              </a:ext>
            </a:extLst>
          </p:cNvPr>
          <p:cNvSpPr/>
          <p:nvPr/>
        </p:nvSpPr>
        <p:spPr>
          <a:xfrm>
            <a:off x="2708288" y="5889125"/>
            <a:ext cx="2950059" cy="81593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Microservice, event-driven architecture for simplicity and ease of deployment</a:t>
            </a:r>
          </a:p>
        </p:txBody>
      </p:sp>
      <p:sp>
        <p:nvSpPr>
          <p:cNvPr id="2161" name="Rectangle: Rounded Corners 4">
            <a:extLst>
              <a:ext uri="{FF2B5EF4-FFF2-40B4-BE49-F238E27FC236}">
                <a16:creationId xmlns:a16="http://schemas.microsoft.com/office/drawing/2014/main" id="{F7F6FD03-AC71-5778-156B-4D7AC7ADD450}"/>
              </a:ext>
            </a:extLst>
          </p:cNvPr>
          <p:cNvSpPr/>
          <p:nvPr/>
        </p:nvSpPr>
        <p:spPr>
          <a:xfrm>
            <a:off x="8863698" y="1573481"/>
            <a:ext cx="2698971" cy="96399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AKS for low-cost and scalable hosting with very high pod density, high availability. </a:t>
            </a:r>
            <a:r>
              <a:rPr lang="en-US" sz="1200" b="1" err="1">
                <a:solidFill>
                  <a:schemeClr val="tx1"/>
                </a:solidFill>
                <a:ea typeface="Calibri"/>
                <a:cs typeface="Calibri"/>
              </a:rPr>
              <a:t>Traefik</a:t>
            </a: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 as ingress proxy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63" name="Rectangle: Rounded Corners 3">
            <a:extLst>
              <a:ext uri="{FF2B5EF4-FFF2-40B4-BE49-F238E27FC236}">
                <a16:creationId xmlns:a16="http://schemas.microsoft.com/office/drawing/2014/main" id="{62E86C52-F15E-97AA-99A3-C71DE4DB4FB4}"/>
              </a:ext>
            </a:extLst>
          </p:cNvPr>
          <p:cNvSpPr/>
          <p:nvPr/>
        </p:nvSpPr>
        <p:spPr>
          <a:xfrm>
            <a:off x="8881998" y="4839501"/>
            <a:ext cx="2738580" cy="91787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Azure Event Hubs (low-cost, scalable) as a pub-sub message bus</a:t>
            </a:r>
          </a:p>
        </p:txBody>
      </p:sp>
      <p:sp>
        <p:nvSpPr>
          <p:cNvPr id="2164" name="Rectangle: Rounded Corners 18">
            <a:extLst>
              <a:ext uri="{FF2B5EF4-FFF2-40B4-BE49-F238E27FC236}">
                <a16:creationId xmlns:a16="http://schemas.microsoft.com/office/drawing/2014/main" id="{5FF2D34E-DD21-4795-F0A8-391916C3186B}"/>
              </a:ext>
            </a:extLst>
          </p:cNvPr>
          <p:cNvSpPr/>
          <p:nvPr/>
        </p:nvSpPr>
        <p:spPr>
          <a:xfrm>
            <a:off x="8883709" y="3676654"/>
            <a:ext cx="2711202" cy="104267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Azure Data Explorer as very fast (column store) and cheap data warehouse/reporting/read model database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65" name="Rectangle: Rounded Corners 19">
            <a:extLst>
              <a:ext uri="{FF2B5EF4-FFF2-40B4-BE49-F238E27FC236}">
                <a16:creationId xmlns:a16="http://schemas.microsoft.com/office/drawing/2014/main" id="{916B5AA9-C2D3-BC37-B4E4-4DFB212BBF22}"/>
              </a:ext>
            </a:extLst>
          </p:cNvPr>
          <p:cNvSpPr/>
          <p:nvPr/>
        </p:nvSpPr>
        <p:spPr>
          <a:xfrm>
            <a:off x="8863699" y="2645801"/>
            <a:ext cx="2725098" cy="9268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MongoDB Atlas for a highly available OLTP database with little maintenance effort</a:t>
            </a:r>
          </a:p>
        </p:txBody>
      </p:sp>
      <p:sp>
        <p:nvSpPr>
          <p:cNvPr id="2166" name="Rectangle: Rounded Corners 11">
            <a:extLst>
              <a:ext uri="{FF2B5EF4-FFF2-40B4-BE49-F238E27FC236}">
                <a16:creationId xmlns:a16="http://schemas.microsoft.com/office/drawing/2014/main" id="{D2EB7FC0-9C69-7F90-F9C6-B726FB2069AD}"/>
              </a:ext>
            </a:extLst>
          </p:cNvPr>
          <p:cNvSpPr/>
          <p:nvPr/>
        </p:nvSpPr>
        <p:spPr>
          <a:xfrm>
            <a:off x="258860" y="5881644"/>
            <a:ext cx="2355307" cy="80133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Multiple low-risk deployments per day (Azure DevOps pipelines)</a:t>
            </a:r>
          </a:p>
        </p:txBody>
      </p:sp>
      <p:sp>
        <p:nvSpPr>
          <p:cNvPr id="2167" name="Rectangle: Rounded Corners 12">
            <a:extLst>
              <a:ext uri="{FF2B5EF4-FFF2-40B4-BE49-F238E27FC236}">
                <a16:creationId xmlns:a16="http://schemas.microsoft.com/office/drawing/2014/main" id="{2E19B022-D903-FB4D-5878-67241D8696BD}"/>
              </a:ext>
            </a:extLst>
          </p:cNvPr>
          <p:cNvSpPr/>
          <p:nvPr/>
        </p:nvSpPr>
        <p:spPr>
          <a:xfrm>
            <a:off x="5765003" y="5877719"/>
            <a:ext cx="2940632" cy="83858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Infrastructure / Operation costs about 1 sysadmin salary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68" name="Rectangle: Rounded Corners 10">
            <a:extLst>
              <a:ext uri="{FF2B5EF4-FFF2-40B4-BE49-F238E27FC236}">
                <a16:creationId xmlns:a16="http://schemas.microsoft.com/office/drawing/2014/main" id="{A8B22DE3-09D8-2C36-BD64-CD5CB358B5A4}"/>
              </a:ext>
            </a:extLst>
          </p:cNvPr>
          <p:cNvSpPr/>
          <p:nvPr/>
        </p:nvSpPr>
        <p:spPr>
          <a:xfrm>
            <a:off x="240533" y="4839501"/>
            <a:ext cx="2373634" cy="90233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High test automation with BDD and CDCT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70" name="Rectangle: Rounded Corners 5">
            <a:extLst>
              <a:ext uri="{FF2B5EF4-FFF2-40B4-BE49-F238E27FC236}">
                <a16:creationId xmlns:a16="http://schemas.microsoft.com/office/drawing/2014/main" id="{676981AC-0473-D4BB-E8F8-C3BA39CA19E1}"/>
              </a:ext>
            </a:extLst>
          </p:cNvPr>
          <p:cNvSpPr/>
          <p:nvPr/>
        </p:nvSpPr>
        <p:spPr>
          <a:xfrm>
            <a:off x="8881999" y="5900611"/>
            <a:ext cx="2738579" cy="80133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Calibri"/>
                <a:cs typeface="Calibri"/>
              </a:rPr>
              <a:t>Azure Cloud hosting for fast setup</a:t>
            </a:r>
          </a:p>
        </p:txBody>
      </p:sp>
      <p:grpSp>
        <p:nvGrpSpPr>
          <p:cNvPr id="2175" name="Group 2174">
            <a:extLst>
              <a:ext uri="{FF2B5EF4-FFF2-40B4-BE49-F238E27FC236}">
                <a16:creationId xmlns:a16="http://schemas.microsoft.com/office/drawing/2014/main" id="{A6B9F9E9-B9DB-8DF5-962B-921437FB9B03}"/>
              </a:ext>
            </a:extLst>
          </p:cNvPr>
          <p:cNvGrpSpPr/>
          <p:nvPr/>
        </p:nvGrpSpPr>
        <p:grpSpPr>
          <a:xfrm>
            <a:off x="6996153" y="4700359"/>
            <a:ext cx="2448296" cy="766536"/>
            <a:chOff x="4967205" y="2377823"/>
            <a:chExt cx="2448296" cy="766536"/>
          </a:xfrm>
        </p:grpSpPr>
        <p:pic>
          <p:nvPicPr>
            <p:cNvPr id="2176" name="Picture 4">
              <a:extLst>
                <a:ext uri="{FF2B5EF4-FFF2-40B4-BE49-F238E27FC236}">
                  <a16:creationId xmlns:a16="http://schemas.microsoft.com/office/drawing/2014/main" id="{2F756F84-2C55-1B3E-18AD-DD5857ECF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77965" y="2377823"/>
              <a:ext cx="426775" cy="48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7" name="TextBox 2176">
              <a:extLst>
                <a:ext uri="{FF2B5EF4-FFF2-40B4-BE49-F238E27FC236}">
                  <a16:creationId xmlns:a16="http://schemas.microsoft.com/office/drawing/2014/main" id="{0C29904D-5353-18A8-B6E4-481972B8903F}"/>
                </a:ext>
              </a:extLst>
            </p:cNvPr>
            <p:cNvSpPr txBox="1"/>
            <p:nvPr/>
          </p:nvSpPr>
          <p:spPr>
            <a:xfrm>
              <a:off x="4967205" y="2867360"/>
              <a:ext cx="2448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Linux VMs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02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Bonus: Favorite Azure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586"/>
            <a:ext cx="9749693" cy="519075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+mn-lt"/>
                <a:cs typeface="+mn-lt"/>
              </a:rPr>
              <a:t>Azure Kubernetes Service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run applications with </a:t>
            </a:r>
            <a:r>
              <a:rPr lang="en-US" b="1">
                <a:ea typeface="+mn-lt"/>
                <a:cs typeface="+mn-lt"/>
              </a:rPr>
              <a:t>high availability and high per-node density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~60 pods per node with 2 vCPUs and 16Gb RAM</a:t>
            </a:r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has been very stable for us in the past 5 years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in contrast to some other Azure services ...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Azure Data Explorer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confusing name, not well-known </a:t>
            </a:r>
            <a:r>
              <a:rPr lang="en-US" b="1">
                <a:ea typeface="+mn-lt"/>
                <a:cs typeface="+mn-lt"/>
              </a:rPr>
              <a:t>column-store database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some vague similarity to </a:t>
            </a:r>
            <a:r>
              <a:rPr lang="en-US" err="1">
                <a:ea typeface="+mn-lt"/>
                <a:cs typeface="+mn-lt"/>
              </a:rPr>
              <a:t>ClickHouse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no data modification (or very difficult), append-only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pretty fast (for reading) and inexpensive (smallest instance 100 EUR/month)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very nice query language called KQL or Kusto uses pipes (like in F# ;)), SQL is also supported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some nice functions for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200">
                <a:ea typeface="+mn-lt"/>
                <a:cs typeface="+mn-lt"/>
              </a:rPr>
              <a:t>aggregating last state per entity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200">
                <a:ea typeface="+mn-lt"/>
                <a:cs typeface="+mn-lt"/>
              </a:rPr>
              <a:t>anomaly detection</a:t>
            </a:r>
          </a:p>
          <a:p>
            <a:r>
              <a:rPr lang="en-US"/>
              <a:t>Azure Event Hubs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low-level Message Bus, similar to Kafka (append log)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relatively inexpensive (35 EUR/month for 10 topics)</a:t>
            </a:r>
          </a:p>
        </p:txBody>
      </p:sp>
      <p:pic>
        <p:nvPicPr>
          <p:cNvPr id="5" name="Picture 4" descr="Preise – Azure Data Explorer | Microsoft Azure">
            <a:extLst>
              <a:ext uri="{FF2B5EF4-FFF2-40B4-BE49-F238E27FC236}">
                <a16:creationId xmlns:a16="http://schemas.microsoft.com/office/drawing/2014/main" id="{92FAF5F5-2B95-CA27-0973-7D2F2B74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99" r="18426" b="-337"/>
          <a:stretch/>
        </p:blipFill>
        <p:spPr>
          <a:xfrm>
            <a:off x="10644554" y="3576417"/>
            <a:ext cx="1410252" cy="1166651"/>
          </a:xfrm>
          <a:prstGeom prst="rect">
            <a:avLst/>
          </a:prstGeom>
        </p:spPr>
      </p:pic>
      <p:pic>
        <p:nvPicPr>
          <p:cNvPr id="6" name="Picture 5" descr="Microsoft Azure Event Hubs | element61">
            <a:extLst>
              <a:ext uri="{FF2B5EF4-FFF2-40B4-BE49-F238E27FC236}">
                <a16:creationId xmlns:a16="http://schemas.microsoft.com/office/drawing/2014/main" id="{B98D4D9B-024B-CFB3-0F94-E2C135A3E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223" y="5393715"/>
            <a:ext cx="1357680" cy="1349864"/>
          </a:xfrm>
          <a:prstGeom prst="rect">
            <a:avLst/>
          </a:prstGeom>
        </p:spPr>
      </p:pic>
      <p:pic>
        <p:nvPicPr>
          <p:cNvPr id="7" name="Picture 6" descr="Preise – Azure Kubernetes Service (AKS) | Microsoft Azure">
            <a:extLst>
              <a:ext uri="{FF2B5EF4-FFF2-40B4-BE49-F238E27FC236}">
                <a16:creationId xmlns:a16="http://schemas.microsoft.com/office/drawing/2014/main" id="{81F039D0-0AA9-206D-055A-9392053B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83" r="15221" b="309"/>
          <a:stretch/>
        </p:blipFill>
        <p:spPr>
          <a:xfrm>
            <a:off x="10524758" y="1582005"/>
            <a:ext cx="1665773" cy="12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0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That was it!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71"/>
            <a:ext cx="10515600" cy="51748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Have fun with technology!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F# is fun!</a:t>
            </a:r>
          </a:p>
          <a:p>
            <a:r>
              <a:rPr lang="en-US">
                <a:ea typeface="+mn-lt"/>
                <a:cs typeface="+mn-lt"/>
              </a:rPr>
              <a:t>Let's share real world stories about F# and the context it is being used in, and learn from each other to get better!</a:t>
            </a:r>
          </a:p>
          <a:p>
            <a:r>
              <a:rPr lang="en-US" b="1">
                <a:ea typeface="+mn-lt"/>
                <a:cs typeface="+mn-lt"/>
              </a:rPr>
              <a:t>F# (Vienna) FTW! 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9D7A-0387-376F-C354-FA87337E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Backend is 100% F#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505ABC-190B-62DF-6C18-98F7C7E99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226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067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AE77-6E5A-1BAE-81B7-39F023E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1: How do we use F# in detail?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8EC-60BF-1F56-BA08-3F837CF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849"/>
            <a:ext cx="10515600" cy="539934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/>
              <a:t>No OOP, using only the functional aspects of F#</a:t>
            </a:r>
          </a:p>
          <a:p>
            <a:pPr marL="514350" indent="-514350">
              <a:buAutoNum type="arabicPeriod"/>
            </a:pPr>
            <a:r>
              <a:rPr lang="en-US"/>
              <a:t>File and module ordering is great (bottom-up)</a:t>
            </a:r>
          </a:p>
          <a:p>
            <a:pPr marL="514350" indent="-514350">
              <a:buAutoNum type="arabicPeriod"/>
            </a:pPr>
            <a:r>
              <a:rPr lang="en-US"/>
              <a:t>Pipelines are awesome</a:t>
            </a:r>
          </a:p>
          <a:p>
            <a:pPr marL="514350" indent="-514350">
              <a:buAutoNum type="arabicPeriod"/>
            </a:pPr>
            <a:r>
              <a:rPr lang="en-US"/>
              <a:t>Separation pure from impure code is important</a:t>
            </a:r>
          </a:p>
          <a:p>
            <a:pPr marL="514350" indent="-514350">
              <a:buAutoNum type="arabicPeriod"/>
            </a:pPr>
            <a:r>
              <a:rPr lang="en-US"/>
              <a:t>Async, Result and </a:t>
            </a:r>
            <a:r>
              <a:rPr lang="en-US" err="1"/>
              <a:t>AsyncResult</a:t>
            </a:r>
            <a:r>
              <a:rPr lang="en-US"/>
              <a:t> CEs only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Railway-Oriented Programming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Function composition using map and bind 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DI with partial application </a:t>
            </a:r>
          </a:p>
          <a:p>
            <a:pPr marL="514350" indent="-514350">
              <a:buAutoNum type="arabicPeriod"/>
            </a:pPr>
            <a:r>
              <a:rPr lang="en-US"/>
              <a:t>Wrap .NET BCL and SDK in helper infrastructure functions</a:t>
            </a:r>
          </a:p>
          <a:p>
            <a:pPr marL="514350" indent="-514350">
              <a:buAutoNum type="arabicPeriod"/>
            </a:pPr>
            <a:r>
              <a:rPr lang="en-US"/>
              <a:t>Few type aliases, raw function signatures</a:t>
            </a:r>
          </a:p>
          <a:p>
            <a:pPr marL="514350" indent="-514350">
              <a:buAutoNum type="arabicPeriod"/>
            </a:pPr>
            <a:r>
              <a:rPr lang="en-US"/>
              <a:t>Measures with UMX</a:t>
            </a:r>
          </a:p>
          <a:p>
            <a:pPr marL="514350" indent="-514350">
              <a:buAutoNum type="arabicPeriod"/>
            </a:pPr>
            <a:r>
              <a:rPr lang="en-US" err="1">
                <a:ea typeface="+mn-lt"/>
                <a:cs typeface="+mn-lt"/>
              </a:rPr>
              <a:t>Dto</a:t>
            </a:r>
            <a:r>
              <a:rPr lang="en-US">
                <a:ea typeface="+mn-lt"/>
                <a:cs typeface="+mn-lt"/>
              </a:rPr>
              <a:t> mapping, serialization, exhaustive mapping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Anonymous Records for strongly-typed DB queries</a:t>
            </a:r>
          </a:p>
          <a:p>
            <a:pPr marL="514350" indent="-514350">
              <a:buAutoNum type="arabicPeriod"/>
            </a:pPr>
            <a:r>
              <a:rPr lang="en-US"/>
              <a:t>Function names can be English sentences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/>
              <a:t>F# Tooling</a:t>
            </a:r>
          </a:p>
          <a:p>
            <a:pPr marL="514350" indent="-514350">
              <a:buAutoNum type="arabicPeriod"/>
            </a:pPr>
            <a:endParaRPr lang="en-US"/>
          </a:p>
          <a:p>
            <a:pPr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483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0525A-7B69-4313-0B41-BBAEF60F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45E1-89D8-3E51-B704-D848F8F5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 OOP, using only the functional aspects of F#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B52B-AA8C-BF0C-3CCD-18A55EB4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44" y="141362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58F445-C4EF-332D-97D1-8E31362EE765}"/>
              </a:ext>
            </a:extLst>
          </p:cNvPr>
          <p:cNvGrpSpPr/>
          <p:nvPr/>
        </p:nvGrpSpPr>
        <p:grpSpPr>
          <a:xfrm>
            <a:off x="6705861" y="2080059"/>
            <a:ext cx="4806666" cy="4762380"/>
            <a:chOff x="6695078" y="1770946"/>
            <a:chExt cx="4806666" cy="4762380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25D517C4-8E17-6641-EC06-EEA97B7AE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695078" y="1770946"/>
              <a:ext cx="4806666" cy="476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39D123-165B-B704-B7CE-96116A1285AC}"/>
                </a:ext>
              </a:extLst>
            </p:cNvPr>
            <p:cNvSpPr txBox="1"/>
            <p:nvPr/>
          </p:nvSpPr>
          <p:spPr>
            <a:xfrm>
              <a:off x="10680928" y="1938402"/>
              <a:ext cx="6238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✅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8C51C6-E41E-1451-FC7B-DA2C29245EC2}"/>
              </a:ext>
            </a:extLst>
          </p:cNvPr>
          <p:cNvGrpSpPr/>
          <p:nvPr/>
        </p:nvGrpSpPr>
        <p:grpSpPr>
          <a:xfrm>
            <a:off x="476452" y="2080769"/>
            <a:ext cx="5761378" cy="4721424"/>
            <a:chOff x="465669" y="1771656"/>
            <a:chExt cx="5761378" cy="4721424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7027B1-1C80-EA39-4A72-81F9BD990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5669" y="1771656"/>
              <a:ext cx="5761378" cy="4721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32B1E-CC56-FFFC-53D7-5EE77B8B0BA8}"/>
                </a:ext>
              </a:extLst>
            </p:cNvPr>
            <p:cNvSpPr txBox="1"/>
            <p:nvPr/>
          </p:nvSpPr>
          <p:spPr>
            <a:xfrm>
              <a:off x="5427002" y="2003550"/>
              <a:ext cx="640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❌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DB087C-2D06-E6BB-0FEC-9EEAC7D6BFB5}"/>
              </a:ext>
            </a:extLst>
          </p:cNvPr>
          <p:cNvSpPr txBox="1"/>
          <p:nvPr/>
        </p:nvSpPr>
        <p:spPr>
          <a:xfrm>
            <a:off x="925183" y="1414013"/>
            <a:ext cx="1144509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600">
                <a:cs typeface="Arial"/>
              </a:rPr>
              <a:t>DUs, Record Types and Functions – that is all one needs ;)​</a:t>
            </a:r>
          </a:p>
        </p:txBody>
      </p:sp>
    </p:spTree>
    <p:extLst>
      <p:ext uri="{BB962C8B-B14F-4D97-AF65-F5344CB8AC3E}">
        <p14:creationId xmlns:p14="http://schemas.microsoft.com/office/powerpoint/2010/main" val="1491197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986688c-298f-4ef5-85af-1de54f68a700">
      <Terms xmlns="http://schemas.microsoft.com/office/infopath/2007/PartnerControls"/>
    </lcf76f155ced4ddcb4097134ff3c332f>
    <TaxCatchAll xmlns="452033b1-fb9c-4ae1-809e-03f0c987871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8D82912BDB6242B08D72C238B589A7" ma:contentTypeVersion="16" ma:contentTypeDescription="Create a new document." ma:contentTypeScope="" ma:versionID="ec50f871087d98281ddbfa521b1db57f">
  <xsd:schema xmlns:xsd="http://www.w3.org/2001/XMLSchema" xmlns:xs="http://www.w3.org/2001/XMLSchema" xmlns:p="http://schemas.microsoft.com/office/2006/metadata/properties" xmlns:ns2="a986688c-298f-4ef5-85af-1de54f68a700" xmlns:ns3="452033b1-fb9c-4ae1-809e-03f0c987871b" targetNamespace="http://schemas.microsoft.com/office/2006/metadata/properties" ma:root="true" ma:fieldsID="13a2475ce2c3a71d89ce53a6755a3e5b" ns2:_="" ns3:_="">
    <xsd:import namespace="a986688c-298f-4ef5-85af-1de54f68a700"/>
    <xsd:import namespace="452033b1-fb9c-4ae1-809e-03f0c98787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6688c-298f-4ef5-85af-1de54f68a7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2c6ceb0-5530-4d0f-95e1-961c1b239a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033b1-fb9c-4ae1-809e-03f0c987871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cbe1544e-25e1-4d14-803d-b2b9d6dff21c}" ma:internalName="TaxCatchAll" ma:showField="CatchAllData" ma:web="452033b1-fb9c-4ae1-809e-03f0c98787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29A2FC-C923-484F-8D12-4F580219E161}">
  <ds:schemaRefs>
    <ds:schemaRef ds:uri="452033b1-fb9c-4ae1-809e-03f0c987871b"/>
    <ds:schemaRef ds:uri="a986688c-298f-4ef5-85af-1de54f68a70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F66096C-1066-4AA3-8F7B-6F69AF2AD021}">
  <ds:schemaRefs>
    <ds:schemaRef ds:uri="452033b1-fb9c-4ae1-809e-03f0c987871b"/>
    <ds:schemaRef ds:uri="a986688c-298f-4ef5-85af-1de54f68a7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8F886A7-B534-4790-B210-7688DF30EC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61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F# in the real world</vt:lpstr>
      <vt:lpstr>Introduction</vt:lpstr>
      <vt:lpstr>How it started with F# ;)</vt:lpstr>
      <vt:lpstr>F#?  </vt:lpstr>
      <vt:lpstr>Team and Organizational Principles</vt:lpstr>
      <vt:lpstr>Zastrpay Studios Tech Stack</vt:lpstr>
      <vt:lpstr>Backend is 100% F#</vt:lpstr>
      <vt:lpstr>Part 1: How do we use F# in detail?</vt:lpstr>
      <vt:lpstr>No OOP, using only the functional aspects of F#</vt:lpstr>
      <vt:lpstr>No OOP, using only the functional aspects of F#</vt:lpstr>
      <vt:lpstr>File and module ordering is great (bottom-up) </vt:lpstr>
      <vt:lpstr>Pipelines are awesome</vt:lpstr>
      <vt:lpstr>Separation pure from impure code is important</vt:lpstr>
      <vt:lpstr>Async, Result and AsyncResult CEs only </vt:lpstr>
      <vt:lpstr>Railway-Oriented Programming </vt:lpstr>
      <vt:lpstr>Function composition using map and bind </vt:lpstr>
      <vt:lpstr>DI with partial application</vt:lpstr>
      <vt:lpstr>Wrap .NET BCL and SDK in helper infrastructure functions</vt:lpstr>
      <vt:lpstr>Few type aliases, raw function signatures </vt:lpstr>
      <vt:lpstr>Measures with UMX </vt:lpstr>
      <vt:lpstr>Dto mapping, serialization, exhaustive mapping </vt:lpstr>
      <vt:lpstr>Anonymous Records for strongly-typed db queries </vt:lpstr>
      <vt:lpstr>Function names can be English sentences </vt:lpstr>
      <vt:lpstr>F# Tooling  </vt:lpstr>
      <vt:lpstr>Part 2: What F# challenges have we been facing?</vt:lpstr>
      <vt:lpstr>Pipelines are overused</vt:lpstr>
      <vt:lpstr>Long fs files</vt:lpstr>
      <vt:lpstr>Some .NET BCL/C# features hard to map to F#</vt:lpstr>
      <vt:lpstr>Functions with many parameters due to DI </vt:lpstr>
      <vt:lpstr>No real early return </vt:lpstr>
      <vt:lpstr>Debugging Experience</vt:lpstr>
      <vt:lpstr>Async vs. Task CEs</vt:lpstr>
      <vt:lpstr>Bonus: F# vNext?</vt:lpstr>
      <vt:lpstr>Bonus: Recommended Books about FP</vt:lpstr>
      <vt:lpstr>… but F# is only the top of the iceberg ...</vt:lpstr>
      <vt:lpstr>.NET Ecosystem </vt:lpstr>
      <vt:lpstr>Part 3: Some Architectural Principles</vt:lpstr>
      <vt:lpstr>Microservices </vt:lpstr>
      <vt:lpstr>CQRS+</vt:lpstr>
      <vt:lpstr>Change Streams / CDC / Change Feed etc. </vt:lpstr>
      <vt:lpstr>Current State + Last Event</vt:lpstr>
      <vt:lpstr>Idempotence</vt:lpstr>
      <vt:lpstr>Application Layers</vt:lpstr>
      <vt:lpstr>"Project Layers"</vt:lpstr>
      <vt:lpstr>Contract-first REST API Design </vt:lpstr>
      <vt:lpstr>No ORMs and no database transactions, store entities 1:1 in a document database </vt:lpstr>
      <vt:lpstr>BDD (Gherkin)</vt:lpstr>
      <vt:lpstr>Inverted Testing Pyramid </vt:lpstr>
      <vt:lpstr>Consumer Driven Contract Testing (CDCT)</vt:lpstr>
      <vt:lpstr>Mock Only at the Lowest Level</vt:lpstr>
      <vt:lpstr>2-Phase Commit</vt:lpstr>
      <vt:lpstr>Part 4: Some Infrastructure Principles</vt:lpstr>
      <vt:lpstr>No Sys Admins </vt:lpstr>
      <vt:lpstr>Everything in the Cloud, nothing "on premise"</vt:lpstr>
      <vt:lpstr>Script everything</vt:lpstr>
      <vt:lpstr>Fully automated deployment pipelines</vt:lpstr>
      <vt:lpstr>Configuration with simple environment variables only</vt:lpstr>
      <vt:lpstr>No automation for database scripts</vt:lpstr>
      <vt:lpstr>Local Dev Environment</vt:lpstr>
      <vt:lpstr>Bonus: Favorite Azure Technologies</vt:lpstr>
      <vt:lpstr>That was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2024-12-04T07:44:25Z</dcterms:created>
  <dcterms:modified xsi:type="dcterms:W3CDTF">2025-03-05T13:03:05Z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e14aa66-f83d-416e-a45f-79ea7b2e5090_Enabled">
    <vt:lpwstr>true</vt:lpwstr>
  </property>
  <property fmtid="{D5CDD505-2E9C-101B-9397-08002B2CF9AE}" pid="3" name="MSIP_Label_4e14aa66-f83d-416e-a45f-79ea7b2e5090_SetDate">
    <vt:lpwstr>2024-12-04T07:44:30Z</vt:lpwstr>
  </property>
  <property fmtid="{D5CDD505-2E9C-101B-9397-08002B2CF9AE}" pid="4" name="MSIP_Label_4e14aa66-f83d-416e-a45f-79ea7b2e5090_Method">
    <vt:lpwstr>Standard</vt:lpwstr>
  </property>
  <property fmtid="{D5CDD505-2E9C-101B-9397-08002B2CF9AE}" pid="5" name="MSIP_Label_4e14aa66-f83d-416e-a45f-79ea7b2e5090_Name">
    <vt:lpwstr>Internal</vt:lpwstr>
  </property>
  <property fmtid="{D5CDD505-2E9C-101B-9397-08002B2CF9AE}" pid="6" name="MSIP_Label_4e14aa66-f83d-416e-a45f-79ea7b2e5090_SiteId">
    <vt:lpwstr>5ddd047b-166f-4ba7-a27c-a7e006f6432a</vt:lpwstr>
  </property>
  <property fmtid="{D5CDD505-2E9C-101B-9397-08002B2CF9AE}" pid="7" name="MSIP_Label_4e14aa66-f83d-416e-a45f-79ea7b2e5090_ActionId">
    <vt:lpwstr>83823b5e-f9d2-4ab3-98fc-263fdaa6a08c</vt:lpwstr>
  </property>
  <property fmtid="{D5CDD505-2E9C-101B-9397-08002B2CF9AE}" pid="8" name="MSIP_Label_4e14aa66-f83d-416e-a45f-79ea7b2e5090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For internal use only</vt:lpwstr>
  </property>
  <property fmtid="{D5CDD505-2E9C-101B-9397-08002B2CF9AE}" pid="11" name="ContentTypeId">
    <vt:lpwstr>0x010100498D82912BDB6242B08D72C238B589A7</vt:lpwstr>
  </property>
  <property fmtid="{D5CDD505-2E9C-101B-9397-08002B2CF9AE}" pid="12" name="MediaServiceImageTags">
    <vt:lpwstr/>
  </property>
</Properties>
</file>